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6"/>
  </p:notesMasterIdLst>
  <p:sldIdLst>
    <p:sldId id="347" r:id="rId2"/>
    <p:sldId id="492" r:id="rId3"/>
    <p:sldId id="453" r:id="rId4"/>
    <p:sldId id="427" r:id="rId5"/>
  </p:sldIdLst>
  <p:sldSz cx="12192000" cy="6858000"/>
  <p:notesSz cx="6797675" cy="9926638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Default Section" id="{E73A705B-5D16-40F5-9545-1EA2595B65E4}">
          <p14:sldIdLst>
            <p14:sldId id="347"/>
            <p14:sldId id="492"/>
            <p14:sldId id="453"/>
            <p14:sldId id="427"/>
          </p14:sldIdLst>
        </p14:section>
      </p14:sectionLst>
    </p:ext>
    <p:ext uri="{EFAFB233-063F-42B5-8137-9DF3F51BA10A}">
      <p15:sldGuideLst xmlns:p15="http://schemas.microsoft.com/office/powerpoint/2012/main">
        <p15:guide id="1" orient="horz" pos="2183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E77979"/>
    <a:srgbClr val="F09870"/>
    <a:srgbClr val="FABA86"/>
    <a:srgbClr val="FBE093"/>
    <a:srgbClr val="EDB073"/>
    <a:srgbClr val="E4907B"/>
    <a:srgbClr val="FEDC0E"/>
    <a:srgbClr val="A2CD9A"/>
    <a:srgbClr val="00594F"/>
    <a:srgbClr val="EEE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Themed Style 1 - Accent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75DCB02-9BB8-47FD-8907-85C794F793BA}" styleName="Themed Style 1 - Accent 4">
    <a:tblBg>
      <a:fillRef idx="2">
        <a:schemeClr val="accent4"/>
      </a:fillRef>
      <a:effectRef idx="1">
        <a:schemeClr val="accent4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Ref idx="1">
              <a:schemeClr val="accent4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  <a:fill>
          <a:solidFill>
            <a:schemeClr val="accent4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4"/>
            </a:lnRef>
          </a:left>
          <a:right>
            <a:lnRef idx="2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Ref idx="1">
              <a:schemeClr val="accent4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2">
              <a:schemeClr val="accent4"/>
            </a:lnRef>
          </a:top>
          <a:bottom>
            <a:lnRef idx="2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182" autoAdjust="0"/>
    <p:restoredTop sz="78596" autoAdjust="0"/>
  </p:normalViewPr>
  <p:slideViewPr>
    <p:cSldViewPr snapToGrid="0">
      <p:cViewPr varScale="1">
        <p:scale>
          <a:sx n="125" d="100"/>
          <a:sy n="125" d="100"/>
        </p:scale>
        <p:origin x="3792" y="90"/>
      </p:cViewPr>
      <p:guideLst>
        <p:guide orient="horz" pos="2183"/>
        <p:guide pos="384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2" y="0"/>
            <a:ext cx="2945659" cy="498056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50446" y="0"/>
            <a:ext cx="2945659" cy="498056"/>
          </a:xfrm>
          <a:prstGeom prst="rect">
            <a:avLst/>
          </a:prstGeom>
        </p:spPr>
        <p:txBody>
          <a:bodyPr vert="horz" lIns="95545" tIns="47773" rIns="95545" bIns="47773" rtlCol="0"/>
          <a:lstStyle>
            <a:lvl1pPr algn="r">
              <a:defRPr sz="1300"/>
            </a:lvl1pPr>
          </a:lstStyle>
          <a:p>
            <a:fld id="{A184DC89-B4DA-4553-81F1-D60D15A15C20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2275" y="1241425"/>
            <a:ext cx="5953125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5545" tIns="47773" rIns="95545" bIns="47773" rtlCol="0" anchor="ctr"/>
          <a:lstStyle/>
          <a:p>
            <a:endParaRPr lang="en-N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768" y="4777194"/>
            <a:ext cx="5438140" cy="3908614"/>
          </a:xfrm>
          <a:prstGeom prst="rect">
            <a:avLst/>
          </a:prstGeom>
        </p:spPr>
        <p:txBody>
          <a:bodyPr vert="horz" lIns="95545" tIns="47773" rIns="95545" bIns="47773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2" y="9428586"/>
            <a:ext cx="2945659" cy="498055"/>
          </a:xfrm>
          <a:prstGeom prst="rect">
            <a:avLst/>
          </a:prstGeom>
        </p:spPr>
        <p:txBody>
          <a:bodyPr vert="horz" lIns="95545" tIns="47773" rIns="95545" bIns="47773" rtlCol="0" anchor="b"/>
          <a:lstStyle>
            <a:lvl1pPr algn="l">
              <a:defRPr sz="1300"/>
            </a:lvl1pPr>
          </a:lstStyle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50446" y="9428586"/>
            <a:ext cx="2945659" cy="498055"/>
          </a:xfrm>
          <a:prstGeom prst="rect">
            <a:avLst/>
          </a:prstGeom>
        </p:spPr>
        <p:txBody>
          <a:bodyPr vert="horz" lIns="95545" tIns="47773" rIns="95545" bIns="47773" rtlCol="0" anchor="b"/>
          <a:lstStyle>
            <a:lvl1pPr algn="r">
              <a:defRPr sz="1300"/>
            </a:lvl1pPr>
          </a:lstStyle>
          <a:p>
            <a:fld id="{C26222E1-8B77-4976-A348-A79ED8E9E069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54601172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222E1-8B77-4976-A348-A79ED8E9E069}" type="slidenum">
              <a:rPr lang="en-NZ" smtClean="0"/>
              <a:t>1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09575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222E1-8B77-4976-A348-A79ED8E9E069}" type="slidenum">
              <a:rPr lang="en-NZ" smtClean="0"/>
              <a:t>2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16106414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222E1-8B77-4976-A348-A79ED8E9E069}" type="slidenum">
              <a:rPr lang="en-NZ" smtClean="0"/>
              <a:t>3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83238044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NZ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C26222E1-8B77-4976-A348-A79ED8E9E069}" type="slidenum">
              <a:rPr lang="en-NZ" smtClean="0"/>
              <a:t>4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00545702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0406507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8840688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5412110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2160039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3130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0085212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25891053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271888605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42547738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2541594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N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14184609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3D81CE-2EAA-4D8E-B25E-E8DEFB4164BB}" type="datetimeFigureOut">
              <a:rPr lang="en-NZ" smtClean="0"/>
              <a:t>10/12/2023</a:t>
            </a:fld>
            <a:endParaRPr lang="en-NZ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NZ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B6A62E3-6186-497E-A22A-54F4A983191D}" type="slidenum">
              <a:rPr lang="en-NZ" smtClean="0"/>
              <a:t>‹#›</a:t>
            </a:fld>
            <a:endParaRPr lang="en-NZ"/>
          </a:p>
        </p:txBody>
      </p:sp>
    </p:spTree>
    <p:extLst>
      <p:ext uri="{BB962C8B-B14F-4D97-AF65-F5344CB8AC3E}">
        <p14:creationId xmlns:p14="http://schemas.microsoft.com/office/powerpoint/2010/main" val="335500554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>
            <a:extLst>
              <a:ext uri="{FF2B5EF4-FFF2-40B4-BE49-F238E27FC236}">
                <a16:creationId xmlns:a16="http://schemas.microsoft.com/office/drawing/2014/main" id="{050FE435-5057-4CBC-AD06-905144985CF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597" b="11597"/>
          <a:stretch/>
        </p:blipFill>
        <p:spPr>
          <a:xfrm>
            <a:off x="0" y="0"/>
            <a:ext cx="12192000" cy="7016040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7EFF650-0CB5-45E4-A18B-4B1A9F84ED70}"/>
              </a:ext>
            </a:extLst>
          </p:cNvPr>
          <p:cNvSpPr/>
          <p:nvPr/>
        </p:nvSpPr>
        <p:spPr>
          <a:xfrm>
            <a:off x="0" y="5413248"/>
            <a:ext cx="12192000" cy="1444752"/>
          </a:xfrm>
          <a:prstGeom prst="rect">
            <a:avLst/>
          </a:prstGeom>
          <a:solidFill>
            <a:schemeClr val="bg1">
              <a:alpha val="87843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2EE66004-A8F0-45FB-8808-CD34528E03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049943" y="5693779"/>
            <a:ext cx="1591059" cy="910744"/>
          </a:xfrm>
          <a:prstGeom prst="rect">
            <a:avLst/>
          </a:prstGeom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E946B9F-69E8-4584-A8B9-577A4A0049D0}"/>
              </a:ext>
            </a:extLst>
          </p:cNvPr>
          <p:cNvSpPr txBox="1"/>
          <p:nvPr/>
        </p:nvSpPr>
        <p:spPr>
          <a:xfrm>
            <a:off x="550998" y="5693779"/>
            <a:ext cx="8791403" cy="86177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3200" dirty="0">
                <a:solidFill>
                  <a:schemeClr val="tx2"/>
                </a:solidFill>
                <a:latin typeface="+mj-lt"/>
              </a:rPr>
              <a:t>Te Pūtahi Ladies Mile Variation – Queenstown </a:t>
            </a:r>
          </a:p>
          <a:p>
            <a:r>
              <a:rPr lang="en-NZ" dirty="0">
                <a:solidFill>
                  <a:schemeClr val="tx2"/>
                </a:solidFill>
                <a:latin typeface="+mj-lt"/>
              </a:rPr>
              <a:t>December 2023 | Presentation to Hearing Panel</a:t>
            </a:r>
          </a:p>
        </p:txBody>
      </p:sp>
    </p:spTree>
    <p:extLst>
      <p:ext uri="{BB962C8B-B14F-4D97-AF65-F5344CB8AC3E}">
        <p14:creationId xmlns:p14="http://schemas.microsoft.com/office/powerpoint/2010/main" val="42638589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F35A1D-B91E-4FC5-8450-ED493A756EB5}"/>
              </a:ext>
            </a:extLst>
          </p:cNvPr>
          <p:cNvSpPr/>
          <p:nvPr/>
        </p:nvSpPr>
        <p:spPr>
          <a:xfrm>
            <a:off x="0" y="5903049"/>
            <a:ext cx="12192000" cy="116861"/>
          </a:xfrm>
          <a:prstGeom prst="rect">
            <a:avLst/>
          </a:prstGeom>
          <a:solidFill>
            <a:srgbClr val="005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CD57E-498F-4190-9DE5-8410646E1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84" y="6150677"/>
            <a:ext cx="1083564" cy="620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1CB9C9-080F-4441-929E-1156C04914DB}"/>
              </a:ext>
            </a:extLst>
          </p:cNvPr>
          <p:cNvSpPr txBox="1"/>
          <p:nvPr/>
        </p:nvSpPr>
        <p:spPr>
          <a:xfrm>
            <a:off x="352452" y="6139325"/>
            <a:ext cx="684267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tx2"/>
                </a:solidFill>
                <a:latin typeface="+mj-lt"/>
              </a:rPr>
              <a:t>HDR Precinct – Density Provisions</a:t>
            </a: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2662A76D-4101-43D9-80D4-C4C3A2B1B7A6}"/>
              </a:ext>
            </a:extLst>
          </p:cNvPr>
          <p:cNvSpPr txBox="1">
            <a:spLocks/>
          </p:cNvSpPr>
          <p:nvPr/>
        </p:nvSpPr>
        <p:spPr>
          <a:xfrm>
            <a:off x="352452" y="1580918"/>
            <a:ext cx="5743548" cy="315255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360000" indent="-360000"/>
            <a:endParaRPr lang="en-NZ" sz="2400" dirty="0">
              <a:latin typeface="+mj-lt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0181370-DC78-5309-549C-E9A7A4A06BD6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759" y="151429"/>
            <a:ext cx="4859415" cy="5579598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137971A3-F4F7-0D69-5390-8909778DA4D7}"/>
              </a:ext>
            </a:extLst>
          </p:cNvPr>
          <p:cNvSpPr txBox="1"/>
          <p:nvPr/>
        </p:nvSpPr>
        <p:spPr>
          <a:xfrm>
            <a:off x="6138711" y="460875"/>
            <a:ext cx="5700837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dirty="0"/>
              <a:t>Amend 49.5.16.2(a) to read: </a:t>
            </a:r>
          </a:p>
          <a:p>
            <a:endParaRPr lang="en-NZ" dirty="0"/>
          </a:p>
          <a:p>
            <a:r>
              <a:rPr lang="en-NZ" dirty="0"/>
              <a:t>…”40-72 residential units per hectare…”</a:t>
            </a:r>
          </a:p>
        </p:txBody>
      </p:sp>
    </p:spTree>
    <p:extLst>
      <p:ext uri="{BB962C8B-B14F-4D97-AF65-F5344CB8AC3E}">
        <p14:creationId xmlns:p14="http://schemas.microsoft.com/office/powerpoint/2010/main" val="280770987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id="{F5F35A1D-B91E-4FC5-8450-ED493A756EB5}"/>
              </a:ext>
            </a:extLst>
          </p:cNvPr>
          <p:cNvSpPr/>
          <p:nvPr/>
        </p:nvSpPr>
        <p:spPr>
          <a:xfrm>
            <a:off x="0" y="5903049"/>
            <a:ext cx="12192000" cy="116861"/>
          </a:xfrm>
          <a:prstGeom prst="rect">
            <a:avLst/>
          </a:prstGeom>
          <a:solidFill>
            <a:srgbClr val="00594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CDCD57E-498F-4190-9DE5-8410646E190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84" y="6150677"/>
            <a:ext cx="1083564" cy="620247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741CB9C9-080F-4441-929E-1156C04914DB}"/>
              </a:ext>
            </a:extLst>
          </p:cNvPr>
          <p:cNvSpPr txBox="1"/>
          <p:nvPr/>
        </p:nvSpPr>
        <p:spPr>
          <a:xfrm>
            <a:off x="352452" y="6139325"/>
            <a:ext cx="96449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NZ" sz="2800" dirty="0">
                <a:solidFill>
                  <a:schemeClr val="tx2"/>
                </a:solidFill>
                <a:latin typeface="+mj-lt"/>
              </a:rPr>
              <a:t>Residential Visitor Accommodation Provisions</a:t>
            </a:r>
          </a:p>
        </p:txBody>
      </p:sp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750E6E23-77CD-09A1-095B-E7B2EE5D856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80307997"/>
              </p:ext>
            </p:extLst>
          </p:nvPr>
        </p:nvGraphicFramePr>
        <p:xfrm>
          <a:off x="774620" y="381864"/>
          <a:ext cx="11064929" cy="5650257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26048">
                  <a:extLst>
                    <a:ext uri="{9D8B030D-6E8A-4147-A177-3AD203B41FA5}">
                      <a16:colId xmlns:a16="http://schemas.microsoft.com/office/drawing/2014/main" val="3879064085"/>
                    </a:ext>
                  </a:extLst>
                </a:gridCol>
                <a:gridCol w="1304621">
                  <a:extLst>
                    <a:ext uri="{9D8B030D-6E8A-4147-A177-3AD203B41FA5}">
                      <a16:colId xmlns:a16="http://schemas.microsoft.com/office/drawing/2014/main" val="886354146"/>
                    </a:ext>
                  </a:extLst>
                </a:gridCol>
                <a:gridCol w="4723429">
                  <a:extLst>
                    <a:ext uri="{9D8B030D-6E8A-4147-A177-3AD203B41FA5}">
                      <a16:colId xmlns:a16="http://schemas.microsoft.com/office/drawing/2014/main" val="1621007733"/>
                    </a:ext>
                  </a:extLst>
                </a:gridCol>
                <a:gridCol w="4110831">
                  <a:extLst>
                    <a:ext uri="{9D8B030D-6E8A-4147-A177-3AD203B41FA5}">
                      <a16:colId xmlns:a16="http://schemas.microsoft.com/office/drawing/2014/main" val="2804775430"/>
                    </a:ext>
                  </a:extLst>
                </a:gridCol>
              </a:tblGrid>
              <a:tr h="355434">
                <a:tc>
                  <a:txBody>
                    <a:bodyPr/>
                    <a:lstStyle/>
                    <a:p>
                      <a:r>
                        <a:rPr lang="en-NZ" dirty="0"/>
                        <a:t>Table 2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gridSpan="2">
                  <a:txBody>
                    <a:bodyPr/>
                    <a:lstStyle/>
                    <a:p>
                      <a:r>
                        <a:rPr lang="en-NZ" dirty="0"/>
                        <a:t>Standards for activities located in the MDRP and HDRP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Non-compliance status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65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55387031"/>
                  </a:ext>
                </a:extLst>
              </a:tr>
              <a:tr h="622010">
                <a:tc rowSpan="5">
                  <a:txBody>
                    <a:bodyPr/>
                    <a:lstStyle/>
                    <a:p>
                      <a:r>
                        <a:rPr lang="en-NZ" dirty="0"/>
                        <a:t>49.5.37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gridSpan="2">
                  <a:txBody>
                    <a:bodyPr/>
                    <a:lstStyle/>
                    <a:p>
                      <a:r>
                        <a:rPr lang="en-NZ" dirty="0"/>
                        <a:t>Residential Visitor Accommodation in the HDR Precinct, where: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rowSpan="5">
                  <a:txBody>
                    <a:bodyPr/>
                    <a:lstStyle/>
                    <a:p>
                      <a:r>
                        <a:rPr lang="en-NZ" dirty="0"/>
                        <a:t>RD</a:t>
                      </a:r>
                    </a:p>
                    <a:p>
                      <a:r>
                        <a:rPr lang="en-NZ" dirty="0"/>
                        <a:t>Discretion is restricted to: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/>
                        <a:t>The location, nature and scale of activities;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/>
                        <a:t>Vehicle access and parking;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/>
                        <a:t>Privacy and overlooking;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/>
                        <a:t>Outdoor lighting;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/>
                        <a:t>The management of noise, rubbish, recycling and outdoor activities;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/>
                        <a:t>Guest management and complaints procedures;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/>
                        <a:t>The keeping of records of the RVA use, and availability of records for council inspection; and</a:t>
                      </a:r>
                    </a:p>
                    <a:p>
                      <a:pPr marL="342900" indent="-342900">
                        <a:buAutoNum type="alphaLcPeriod"/>
                      </a:pPr>
                      <a:r>
                        <a:rPr lang="en-NZ" dirty="0"/>
                        <a:t>Monitoring requirements, including imposition of an annual monitoring charge.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971263344"/>
                  </a:ext>
                </a:extLst>
              </a:tr>
              <a:tr h="622010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49.5.37.1 </a:t>
                      </a:r>
                    </a:p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The activity is in a building of at least four storeys;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1120590"/>
                  </a:ext>
                </a:extLst>
              </a:tr>
              <a:tr h="1155162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49.5.37.2 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The total nights of occupation by paying guests within a unit does not exceed a cumulative total of 90 nights per annum from the date of initial registration.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64720043"/>
                  </a:ext>
                </a:extLst>
              </a:tr>
              <a:tr h="1688313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NZ" dirty="0"/>
                        <a:t>49.5.37.3</a:t>
                      </a:r>
                    </a:p>
                    <a:p>
                      <a:endParaRPr lang="en-NZ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The number of guests must not exceed two adults per bedroom and the total number of adults and children must not exceed: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3 in a one-bedroom residential unit;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6 in a two-bedroom residential unit;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en-NZ" dirty="0"/>
                        <a:t>9 in a three-bedroom residential unit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601539624"/>
                  </a:ext>
                </a:extLst>
              </a:tr>
              <a:tr h="1078257"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49.5.37.4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r>
                        <a:rPr lang="en-NZ" dirty="0"/>
                        <a:t>No vehicle movements by a passenger service vehicle capable of carrying more than 12 people are generated.</a:t>
                      </a:r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  <a:tc vMerge="1">
                  <a:txBody>
                    <a:bodyPr/>
                    <a:lstStyle/>
                    <a:p>
                      <a:endParaRPr lang="en-NZ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427038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03533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>
            <a:extLst>
              <a:ext uri="{FF2B5EF4-FFF2-40B4-BE49-F238E27FC236}">
                <a16:creationId xmlns:a16="http://schemas.microsoft.com/office/drawing/2014/main" id="{BED000B1-E91F-403C-9641-ACAB7E62E86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" y="-759289"/>
            <a:ext cx="12191999" cy="9144000"/>
          </a:xfrm>
          <a:prstGeom prst="rect">
            <a:avLst/>
          </a:prstGeom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F5F35A1D-B91E-4FC5-8450-ED493A756EB5}"/>
              </a:ext>
            </a:extLst>
          </p:cNvPr>
          <p:cNvSpPr/>
          <p:nvPr/>
        </p:nvSpPr>
        <p:spPr>
          <a:xfrm>
            <a:off x="0" y="5903049"/>
            <a:ext cx="12192000" cy="116861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NZ" dirty="0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8BF7A2A6-5A1A-4B04-AD5C-A2D9B4EB0802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55984" y="6150677"/>
            <a:ext cx="1083564" cy="620247"/>
          </a:xfrm>
          <a:prstGeom prst="rect">
            <a:avLst/>
          </a:prstGeom>
        </p:spPr>
      </p:pic>
      <p:sp>
        <p:nvSpPr>
          <p:cNvPr id="8" name="object 5">
            <a:extLst>
              <a:ext uri="{FF2B5EF4-FFF2-40B4-BE49-F238E27FC236}">
                <a16:creationId xmlns:a16="http://schemas.microsoft.com/office/drawing/2014/main" id="{A6313F07-CB29-4D1C-B3FE-FDC7FDB061E9}"/>
              </a:ext>
            </a:extLst>
          </p:cNvPr>
          <p:cNvSpPr txBox="1"/>
          <p:nvPr/>
        </p:nvSpPr>
        <p:spPr>
          <a:xfrm>
            <a:off x="-2" y="5385138"/>
            <a:ext cx="12192001" cy="245084"/>
          </a:xfrm>
          <a:prstGeom prst="rect">
            <a:avLst/>
          </a:prstGeom>
        </p:spPr>
        <p:txBody>
          <a:bodyPr vert="horz" wrap="square" lIns="0" tIns="8145" rIns="0" bIns="0" rtlCol="0">
            <a:spAutoFit/>
          </a:bodyPr>
          <a:lstStyle/>
          <a:p>
            <a:pPr marL="8145" algn="ctr">
              <a:spcBef>
                <a:spcPts val="64"/>
              </a:spcBef>
            </a:pPr>
            <a:r>
              <a:rPr lang="en-NZ" sz="1539" spc="-6" dirty="0">
                <a:solidFill>
                  <a:schemeClr val="bg1"/>
                </a:solidFill>
                <a:latin typeface="+mj-lt"/>
                <a:cs typeface="NeueHaasGroteskDisp Pro Lt"/>
              </a:rPr>
              <a:t>Kerikeri | Whangārei | Warkworth | Auckland | Hamilton | Cambridge | Tauranga | Napier | Wellington | Christchurch | Queenstown | Wānaka</a:t>
            </a:r>
            <a:endParaRPr sz="1539" dirty="0">
              <a:solidFill>
                <a:schemeClr val="bg1"/>
              </a:solidFill>
              <a:latin typeface="+mj-lt"/>
              <a:cs typeface="NeueHaasGroteskDisp Pro 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B009607D-573C-45FB-A529-05A9C040B53B}"/>
              </a:ext>
            </a:extLst>
          </p:cNvPr>
          <p:cNvSpPr txBox="1"/>
          <p:nvPr/>
        </p:nvSpPr>
        <p:spPr>
          <a:xfrm>
            <a:off x="1927226" y="2758727"/>
            <a:ext cx="820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b="1" dirty="0">
                <a:solidFill>
                  <a:schemeClr val="bg1"/>
                </a:solidFill>
                <a:latin typeface="+mj-lt"/>
              </a:rPr>
              <a:t>Questions?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428C683A-2150-4550-A1FA-7D265754AC47}"/>
              </a:ext>
            </a:extLst>
          </p:cNvPr>
          <p:cNvSpPr txBox="1"/>
          <p:nvPr/>
        </p:nvSpPr>
        <p:spPr>
          <a:xfrm>
            <a:off x="1995788" y="4850701"/>
            <a:ext cx="8200421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NZ" sz="2800" dirty="0">
                <a:solidFill>
                  <a:schemeClr val="bg1"/>
                </a:solidFill>
                <a:latin typeface="+mj-lt"/>
              </a:rPr>
              <a:t>Barker &amp; Associates</a:t>
            </a:r>
          </a:p>
        </p:txBody>
      </p:sp>
    </p:spTree>
    <p:extLst>
      <p:ext uri="{BB962C8B-B14F-4D97-AF65-F5344CB8AC3E}">
        <p14:creationId xmlns:p14="http://schemas.microsoft.com/office/powerpoint/2010/main" val="193348165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B&amp;A Colours">
      <a:dk1>
        <a:srgbClr val="000000"/>
      </a:dk1>
      <a:lt1>
        <a:srgbClr val="FFFFFF"/>
      </a:lt1>
      <a:dk2>
        <a:srgbClr val="00594F"/>
      </a:dk2>
      <a:lt2>
        <a:srgbClr val="005F86"/>
      </a:lt2>
      <a:accent1>
        <a:srgbClr val="00594F"/>
      </a:accent1>
      <a:accent2>
        <a:srgbClr val="005F86"/>
      </a:accent2>
      <a:accent3>
        <a:srgbClr val="231F20"/>
      </a:accent3>
      <a:accent4>
        <a:srgbClr val="B3D2CE"/>
      </a:accent4>
      <a:accent5>
        <a:srgbClr val="AAC2D5"/>
      </a:accent5>
      <a:accent6>
        <a:srgbClr val="D5D5D5"/>
      </a:accent6>
      <a:hlink>
        <a:srgbClr val="005F86"/>
      </a:hlink>
      <a:folHlink>
        <a:srgbClr val="00594F"/>
      </a:folHlink>
    </a:clrScheme>
    <a:fontScheme name="Office Them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solidFill>
          <a:schemeClr val="tx1"/>
        </a:solidFill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AE6F2518-B084-4896-AF52-66CC2144AA26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B&amp;A Theme</Template>
  <TotalTime>10256</TotalTime>
  <Words>274</Words>
  <Application>Microsoft Office PowerPoint</Application>
  <PresentationFormat>Widescreen</PresentationFormat>
  <Paragraphs>40</Paragraphs>
  <Slides>4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8" baseType="lpstr">
      <vt:lpstr>Arial</vt:lpstr>
      <vt:lpstr>Calibri</vt:lpstr>
      <vt:lpstr>Calibri Light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Nick Mitchell</dc:creator>
  <cp:lastModifiedBy>Jeremy Brabant</cp:lastModifiedBy>
  <cp:revision>336</cp:revision>
  <cp:lastPrinted>2022-04-03T19:01:42Z</cp:lastPrinted>
  <dcterms:created xsi:type="dcterms:W3CDTF">2018-08-19T23:02:13Z</dcterms:created>
  <dcterms:modified xsi:type="dcterms:W3CDTF">2023-12-10T07:57:25Z</dcterms:modified>
</cp:coreProperties>
</file>