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alias w:val="Title"/>
        <w:tag w:val=""/>
        <w:id w:val="-1273320000"/>
        <w:lock w:val="sdtLocked"/>
        <w:placeholder>
          <w:docPart w:val="71C799423FDC4C949C4639778ECB2E5B"/>
        </w:placeholder>
        <w:dataBinding w:prefixMappings="xmlns:ns0='http://purl.org/dc/elements/1.1/' xmlns:ns1='http://schemas.openxmlformats.org/package/2006/metadata/core-properties' " w:xpath="/ns1:coreProperties[1]/ns0:title[1]" w:storeItemID="{6C3C8BC8-F283-45AE-878A-BAB7291924A1}"/>
        <w:text/>
      </w:sdtPr>
      <w:sdtEndPr/>
      <w:sdtContent>
        <w:p w14:paraId="666401A9" w14:textId="4882DD99" w:rsidR="00151BC3" w:rsidRPr="00151BC3" w:rsidRDefault="00151BC3" w:rsidP="00151BC3">
          <w:pPr>
            <w:pStyle w:val="Title"/>
          </w:pPr>
          <w:r>
            <w:t>21.22.25 Mata-au Clutha River: Schedule of Landscape Values</w:t>
          </w:r>
        </w:p>
      </w:sdtContent>
    </w:sdt>
    <w:p w14:paraId="02BDB70D" w14:textId="77777777" w:rsidR="005D1EAB" w:rsidRPr="00AF2555" w:rsidRDefault="005D1EAB" w:rsidP="005D1EAB">
      <w:pPr>
        <w:tabs>
          <w:tab w:val="num" w:pos="360"/>
          <w:tab w:val="left" w:pos="1065"/>
        </w:tabs>
        <w:spacing w:before="60"/>
        <w:ind w:left="140" w:right="557"/>
        <w:rPr>
          <w:b/>
          <w:bCs/>
        </w:rPr>
      </w:pPr>
      <w:r w:rsidRPr="00AF2555">
        <w:rPr>
          <w:b/>
          <w:bCs/>
        </w:rPr>
        <w:t>Key:</w:t>
      </w:r>
    </w:p>
    <w:p w14:paraId="432419A1" w14:textId="77777777" w:rsidR="005D1EAB" w:rsidRDefault="005D1EAB" w:rsidP="005D1EAB">
      <w:pPr>
        <w:tabs>
          <w:tab w:val="num" w:pos="360"/>
          <w:tab w:val="left" w:pos="1065"/>
        </w:tabs>
        <w:spacing w:before="60"/>
        <w:ind w:left="140" w:right="557"/>
      </w:pPr>
      <w:r>
        <w:t>Normal text – notified version of Schedules</w:t>
      </w:r>
    </w:p>
    <w:p w14:paraId="5AF82043" w14:textId="77777777" w:rsidR="005D1EAB" w:rsidRDefault="005D1EAB" w:rsidP="005D1EAB">
      <w:pPr>
        <w:tabs>
          <w:tab w:val="num" w:pos="360"/>
          <w:tab w:val="left" w:pos="1065"/>
        </w:tabs>
        <w:spacing w:before="60"/>
        <w:ind w:left="140" w:right="557"/>
      </w:pPr>
      <w:r w:rsidRPr="00AF2555">
        <w:rPr>
          <w:u w:val="single"/>
        </w:rPr>
        <w:t>Black underline</w:t>
      </w:r>
      <w:r>
        <w:t xml:space="preserve"> </w:t>
      </w:r>
      <w:r w:rsidRPr="00AF2555">
        <w:t xml:space="preserve">and </w:t>
      </w:r>
      <w:r w:rsidRPr="00AF2555">
        <w:rPr>
          <w:strike/>
        </w:rPr>
        <w:t>strikethrough</w:t>
      </w:r>
      <w:r w:rsidRPr="00AF2555">
        <w:t xml:space="preserve"> text – recommended</w:t>
      </w:r>
      <w:r>
        <w:t xml:space="preserve"> amendments based on submissions (May 2026)</w:t>
      </w:r>
    </w:p>
    <w:p w14:paraId="7BFA94F6" w14:textId="77777777" w:rsidR="005D1EAB" w:rsidRDefault="005D1EAB" w:rsidP="005D1EAB">
      <w:pPr>
        <w:tabs>
          <w:tab w:val="num" w:pos="360"/>
          <w:tab w:val="left" w:pos="1065"/>
        </w:tabs>
        <w:spacing w:before="60"/>
        <w:ind w:left="140" w:right="557"/>
        <w:rPr>
          <w:color w:val="FF0000"/>
        </w:rPr>
      </w:pPr>
      <w:r w:rsidRPr="00146585">
        <w:rPr>
          <w:color w:val="2683C6" w:themeColor="accent6"/>
          <w:u w:val="single"/>
        </w:rPr>
        <w:t>Blue underline</w:t>
      </w:r>
      <w:r w:rsidRPr="00146585">
        <w:rPr>
          <w:color w:val="2683C6" w:themeColor="accent6"/>
        </w:rPr>
        <w:t xml:space="preserve"> </w:t>
      </w:r>
      <w:r w:rsidRPr="00AF2555">
        <w:t xml:space="preserve">and </w:t>
      </w:r>
      <w:r w:rsidRPr="00EA289E">
        <w:rPr>
          <w:strike/>
          <w:color w:val="0070C0"/>
        </w:rPr>
        <w:t>strikethrough</w:t>
      </w:r>
      <w:r w:rsidRPr="00AF2555">
        <w:t xml:space="preserve"> text –</w:t>
      </w:r>
      <w:r>
        <w:t xml:space="preserve"> </w:t>
      </w:r>
      <w:r w:rsidRPr="0023462C">
        <w:t xml:space="preserve">amendments </w:t>
      </w:r>
      <w:r>
        <w:t xml:space="preserve">that have been </w:t>
      </w:r>
      <w:r w:rsidRPr="0023462C">
        <w:t>agreed in EWC</w:t>
      </w:r>
      <w:r>
        <w:t xml:space="preserve"> </w:t>
      </w:r>
      <w:r w:rsidRPr="0023462C">
        <w:t>(6-9 July 2026)</w:t>
      </w:r>
    </w:p>
    <w:p w14:paraId="57318D6A" w14:textId="77777777" w:rsidR="005D1EAB" w:rsidRDefault="005D1EAB" w:rsidP="005D1EAB">
      <w:pPr>
        <w:ind w:firstLine="140"/>
      </w:pPr>
      <w:r w:rsidRPr="009A1163">
        <w:rPr>
          <w:color w:val="FF0000"/>
          <w:u w:val="single"/>
        </w:rPr>
        <w:t xml:space="preserve">Red underline </w:t>
      </w:r>
      <w:r w:rsidRPr="0023462C">
        <w:t>text</w:t>
      </w:r>
      <w:r w:rsidRPr="009A1163">
        <w:rPr>
          <w:color w:val="FF0000"/>
        </w:rPr>
        <w:t xml:space="preserve"> </w:t>
      </w:r>
      <w:r w:rsidRPr="0023462C">
        <w:t>–</w:t>
      </w:r>
      <w:r>
        <w:t xml:space="preserve"> </w:t>
      </w:r>
      <w:r w:rsidRPr="0023462C">
        <w:t>amendments</w:t>
      </w:r>
      <w:r>
        <w:t xml:space="preserve"> recommended</w:t>
      </w:r>
      <w:r w:rsidRPr="0023462C">
        <w:t xml:space="preserve"> </w:t>
      </w:r>
      <w:r>
        <w:t xml:space="preserve">in EWC that have not been agreed </w:t>
      </w:r>
      <w:r w:rsidRPr="0023462C">
        <w:t>(6-9 July 2026)</w:t>
      </w:r>
    </w:p>
    <w:p w14:paraId="732097E4" w14:textId="2470C8DC" w:rsidR="005D1EAB" w:rsidRDefault="002E0487" w:rsidP="00932464">
      <w:pPr>
        <w:pStyle w:val="Minorheading1"/>
        <w:rPr>
          <w:b w:val="0"/>
          <w:bCs/>
          <w:sz w:val="20"/>
          <w:szCs w:val="20"/>
        </w:rPr>
      </w:pPr>
      <w:r w:rsidRPr="002E0487">
        <w:rPr>
          <w:b w:val="0"/>
          <w:bCs/>
          <w:color w:val="92D050"/>
          <w:sz w:val="20"/>
          <w:szCs w:val="20"/>
          <w:u w:val="single"/>
        </w:rPr>
        <w:t>Green underline text</w:t>
      </w:r>
      <w:r w:rsidRPr="002E0487">
        <w:rPr>
          <w:b w:val="0"/>
          <w:bCs/>
          <w:color w:val="92D050"/>
          <w:sz w:val="20"/>
          <w:szCs w:val="20"/>
        </w:rPr>
        <w:t xml:space="preserve"> </w:t>
      </w:r>
      <w:r w:rsidRPr="002E0487">
        <w:rPr>
          <w:b w:val="0"/>
          <w:bCs/>
          <w:sz w:val="20"/>
          <w:szCs w:val="20"/>
        </w:rPr>
        <w:t>– amendments proposed by submitters (Venter, Woodfield)</w:t>
      </w:r>
    </w:p>
    <w:p w14:paraId="5A8759CB" w14:textId="2B3A2B8F" w:rsidR="00CF0F95" w:rsidRPr="00CF0F95" w:rsidRDefault="00CF0F95" w:rsidP="00CF0F95">
      <w:pPr>
        <w:pStyle w:val="Body"/>
        <w:rPr>
          <w:lang w:eastAsia="en-US"/>
        </w:rPr>
      </w:pPr>
      <w:r w:rsidRPr="004D5EC5">
        <w:rPr>
          <w:color w:val="00B050"/>
          <w:lang w:eastAsia="en-US"/>
        </w:rPr>
        <w:t>Green comment box text</w:t>
      </w:r>
      <w:r w:rsidR="004D5EC5">
        <w:rPr>
          <w:color w:val="00B050"/>
          <w:lang w:eastAsia="en-US"/>
        </w:rPr>
        <w:t>:</w:t>
      </w:r>
      <w:r>
        <w:rPr>
          <w:lang w:eastAsia="en-US"/>
        </w:rPr>
        <w:t xml:space="preserve"> B Gilbert response</w:t>
      </w:r>
      <w:r w:rsidR="004D5EC5">
        <w:rPr>
          <w:lang w:eastAsia="en-US"/>
        </w:rPr>
        <w:t xml:space="preserve"> to Venter and Woodfield comments (via Anderson Lloyd legal submissions),</w:t>
      </w:r>
      <w:r>
        <w:rPr>
          <w:lang w:eastAsia="en-US"/>
        </w:rPr>
        <w:t xml:space="preserve"> </w:t>
      </w:r>
      <w:r w:rsidR="004D5EC5">
        <w:rPr>
          <w:lang w:eastAsia="en-US"/>
        </w:rPr>
        <w:t>1 September 2026.</w:t>
      </w:r>
    </w:p>
    <w:p w14:paraId="217942E9" w14:textId="4DF9618F" w:rsidR="003B3A68" w:rsidRPr="00932464" w:rsidRDefault="003B3A68" w:rsidP="00932464">
      <w:pPr>
        <w:pStyle w:val="Minorheading1"/>
        <w:rPr>
          <w:u w:val="single"/>
        </w:rPr>
      </w:pPr>
      <w:commentRangeStart w:id="0"/>
      <w:r w:rsidRPr="00932464">
        <w:rPr>
          <w:u w:val="single"/>
        </w:rPr>
        <w:t>Application</w:t>
      </w:r>
    </w:p>
    <w:p w14:paraId="4408B08C" w14:textId="08424B57" w:rsidR="003B3A68" w:rsidRPr="00932464" w:rsidRDefault="003B3A68" w:rsidP="003B3A68">
      <w:pPr>
        <w:pStyle w:val="NoNum"/>
        <w:keepNext/>
        <w:tabs>
          <w:tab w:val="left" w:pos="4111"/>
        </w:tabs>
        <w:spacing w:after="240"/>
        <w:rPr>
          <w:rFonts w:ascii="Arial" w:hAnsi="Arial"/>
          <w:sz w:val="18"/>
          <w:szCs w:val="24"/>
          <w:u w:val="single"/>
          <w:lang w:eastAsia="en-GB"/>
        </w:rPr>
      </w:pPr>
      <w:r w:rsidRPr="00932464">
        <w:rPr>
          <w:rFonts w:ascii="Arial" w:hAnsi="Arial"/>
          <w:sz w:val="18"/>
          <w:szCs w:val="24"/>
          <w:u w:val="single"/>
          <w:lang w:eastAsia="en-GB"/>
        </w:rPr>
        <w:t xml:space="preserve">Preamble 21.22, particularly clauses 3.1 – 3.3, explains that the application of the Priority Area Schedules is to the Rural Zone Priority Area only. The Priority Area Assessment Extent for this Schedule includes areas of land that are zoned Rural, </w:t>
      </w:r>
      <w:r w:rsidR="00105F1C" w:rsidRPr="00932464">
        <w:rPr>
          <w:rFonts w:ascii="Arial" w:hAnsi="Arial"/>
          <w:sz w:val="18"/>
          <w:szCs w:val="24"/>
          <w:u w:val="single"/>
          <w:lang w:eastAsia="en-GB"/>
        </w:rPr>
        <w:t xml:space="preserve">Community Purposes, </w:t>
      </w:r>
      <w:r w:rsidRPr="00932464">
        <w:rPr>
          <w:rFonts w:ascii="Arial" w:hAnsi="Arial"/>
          <w:sz w:val="18"/>
          <w:szCs w:val="24"/>
          <w:u w:val="single"/>
          <w:lang w:eastAsia="en-GB"/>
        </w:rPr>
        <w:t>Informal Recreation</w:t>
      </w:r>
      <w:r w:rsidR="00AE1398">
        <w:rPr>
          <w:rFonts w:ascii="Arial" w:hAnsi="Arial"/>
          <w:sz w:val="18"/>
          <w:szCs w:val="24"/>
          <w:u w:val="single"/>
          <w:lang w:eastAsia="en-GB"/>
        </w:rPr>
        <w:t xml:space="preserve"> and</w:t>
      </w:r>
      <w:r w:rsidRPr="00932464">
        <w:rPr>
          <w:rFonts w:ascii="Arial" w:hAnsi="Arial"/>
          <w:sz w:val="18"/>
          <w:szCs w:val="24"/>
          <w:u w:val="single"/>
          <w:lang w:eastAsia="en-GB"/>
        </w:rPr>
        <w:t xml:space="preserve"> </w:t>
      </w:r>
      <w:r w:rsidR="00382D96" w:rsidRPr="00932464">
        <w:rPr>
          <w:rFonts w:ascii="Arial" w:hAnsi="Arial"/>
          <w:sz w:val="18"/>
          <w:szCs w:val="24"/>
          <w:u w:val="single"/>
          <w:lang w:eastAsia="en-GB"/>
        </w:rPr>
        <w:t>Nature Conservation</w:t>
      </w:r>
      <w:r w:rsidRPr="00932464">
        <w:rPr>
          <w:rFonts w:ascii="Arial" w:hAnsi="Arial"/>
          <w:sz w:val="18"/>
          <w:szCs w:val="24"/>
          <w:u w:val="single"/>
          <w:lang w:eastAsia="en-GB"/>
        </w:rPr>
        <w:t xml:space="preserve">. </w:t>
      </w:r>
      <w:commentRangeEnd w:id="0"/>
      <w:r w:rsidR="009F31D7" w:rsidRPr="00932464">
        <w:rPr>
          <w:rStyle w:val="CommentReference"/>
          <w:rFonts w:ascii="Arial" w:hAnsi="Arial" w:cs="Arial"/>
          <w:sz w:val="18"/>
          <w:szCs w:val="24"/>
          <w:u w:val="single"/>
          <w:lang w:eastAsia="en-GB"/>
        </w:rPr>
        <w:commentReference w:id="0"/>
      </w:r>
    </w:p>
    <w:p w14:paraId="3A5DE144" w14:textId="208634F0" w:rsidR="00F60833" w:rsidRPr="007F11A5" w:rsidRDefault="00F60833" w:rsidP="00C805EF">
      <w:pPr>
        <w:pStyle w:val="Minorheading1"/>
      </w:pPr>
      <w:r w:rsidRPr="007F11A5">
        <w:t>General Description of the Area</w:t>
      </w:r>
    </w:p>
    <w:p w14:paraId="669F56FA" w14:textId="78B617E2" w:rsidR="00070D03" w:rsidRDefault="007A74C2" w:rsidP="00124795">
      <w:pPr>
        <w:pStyle w:val="Body"/>
        <w:rPr>
          <w:color w:val="FF0000"/>
          <w:u w:val="single"/>
        </w:rPr>
      </w:pPr>
      <w:r>
        <w:t xml:space="preserve">Mata-au Clutha River PA includes the Mata-au Clutha River corridor from the outlet at Lake Wānaka to the boundary with Central Otago District, up to the crest of the enclosing escarpments of the corridor. It also includes the meandering section of the Hāwea River, north of its confluence with the Mata-au, and associated fluvial landforms. </w:t>
      </w:r>
      <w:r w:rsidR="00375ADE" w:rsidRPr="0078384A">
        <w:rPr>
          <w:color w:val="0070C0"/>
          <w:u w:val="single"/>
        </w:rPr>
        <w:t>D</w:t>
      </w:r>
      <w:r w:rsidR="00375ADE" w:rsidRPr="00273540">
        <w:rPr>
          <w:strike/>
          <w:color w:val="0070C0"/>
        </w:rPr>
        <w:t xml:space="preserve">Two </w:t>
      </w:r>
      <w:r w:rsidR="00375ADE" w:rsidRPr="009A1163">
        <w:rPr>
          <w:strike/>
        </w:rPr>
        <w:t>d</w:t>
      </w:r>
      <w:r w:rsidR="00375ADE" w:rsidRPr="00146585">
        <w:t xml:space="preserve">istinctive </w:t>
      </w:r>
      <w:r w:rsidR="00375ADE">
        <w:t xml:space="preserve">escarpments </w:t>
      </w:r>
      <w:r w:rsidR="00375ADE" w:rsidRPr="0078384A">
        <w:rPr>
          <w:color w:val="0070C0"/>
          <w:u w:val="single"/>
        </w:rPr>
        <w:t xml:space="preserve">and terraces </w:t>
      </w:r>
      <w:r w:rsidR="00375ADE" w:rsidRPr="00A06266">
        <w:t xml:space="preserve">formed by the rivers are </w:t>
      </w:r>
      <w:r w:rsidR="00375ADE" w:rsidRPr="0078384A">
        <w:rPr>
          <w:strike/>
          <w:color w:val="0070C0"/>
        </w:rPr>
        <w:t>also included</w:t>
      </w:r>
      <w:r w:rsidR="00375ADE" w:rsidRPr="0078384A">
        <w:rPr>
          <w:color w:val="0070C0"/>
        </w:rPr>
        <w:t xml:space="preserve"> </w:t>
      </w:r>
      <w:r w:rsidR="00375ADE" w:rsidRPr="00A06266">
        <w:t xml:space="preserve">within the ONF: </w:t>
      </w:r>
      <w:r w:rsidR="00375ADE" w:rsidRPr="0078384A">
        <w:rPr>
          <w:color w:val="0070C0"/>
          <w:u w:val="single"/>
        </w:rPr>
        <w:t xml:space="preserve">including the Poplar Beach terrace, and </w:t>
      </w:r>
      <w:r w:rsidR="00375ADE" w:rsidRPr="00A06266">
        <w:t xml:space="preserve">western Hāwea terminal moraine scarp; and the scarp east of Wānaka airport. </w:t>
      </w:r>
      <w:r w:rsidR="00375ADE" w:rsidRPr="00273540">
        <w:rPr>
          <w:color w:val="0070C0"/>
          <w:u w:val="single"/>
        </w:rPr>
        <w:t xml:space="preserve">The ONF also includes the horseshoe bends of the </w:t>
      </w:r>
      <w:r w:rsidR="00375ADE" w:rsidRPr="0078384A">
        <w:rPr>
          <w:color w:val="0070C0"/>
          <w:u w:val="single"/>
        </w:rPr>
        <w:t xml:space="preserve">Clutha </w:t>
      </w:r>
      <w:r w:rsidR="00375ADE" w:rsidRPr="00273540">
        <w:rPr>
          <w:color w:val="0070C0"/>
          <w:u w:val="single"/>
        </w:rPr>
        <w:t xml:space="preserve">River north and east of Luggate, </w:t>
      </w:r>
      <w:r w:rsidR="00375ADE" w:rsidRPr="0078384A">
        <w:rPr>
          <w:color w:val="0070C0"/>
          <w:u w:val="single"/>
        </w:rPr>
        <w:t>and on the Hāwea River, north of the confluence with the Clutha River</w:t>
      </w:r>
      <w:r w:rsidR="00375ADE" w:rsidRPr="00273540">
        <w:rPr>
          <w:color w:val="0070C0"/>
          <w:u w:val="single"/>
        </w:rPr>
        <w:t>, which creates a series of distinct peninsulas of land</w:t>
      </w:r>
      <w:r w:rsidR="00375ADE" w:rsidRPr="0078384A">
        <w:rPr>
          <w:color w:val="FF0000"/>
          <w:u w:val="single"/>
        </w:rPr>
        <w:t>.</w:t>
      </w:r>
    </w:p>
    <w:p w14:paraId="269ECDC4" w14:textId="0CEE2FD9" w:rsidR="000801F9" w:rsidRPr="000801F9" w:rsidRDefault="000801F9" w:rsidP="00124795">
      <w:pPr>
        <w:pStyle w:val="Body"/>
        <w:rPr>
          <w:color w:val="00B050"/>
          <w:u w:val="single"/>
        </w:rPr>
      </w:pPr>
      <w:commentRangeStart w:id="1"/>
      <w:r w:rsidRPr="000801F9">
        <w:rPr>
          <w:color w:val="00B050"/>
          <w:u w:val="single"/>
        </w:rPr>
        <w:t>The identification of landscape values within this schedule is not intended to prevent or unduly constrain ongoing productive rural land use, farming diversification, horticulture, vegetation management, shelter planting, orcharding, agroforestry, regenerative planting, irrigation, or the establishment and upgrading of associated rural production infrastructure on existing rural properties.</w:t>
      </w:r>
      <w:commentRangeEnd w:id="1"/>
      <w:r w:rsidR="00993B1F" w:rsidRPr="000801F9">
        <w:rPr>
          <w:rStyle w:val="CommentReference"/>
          <w:rFonts w:cs="Arial"/>
          <w:color w:val="00B050"/>
          <w:sz w:val="18"/>
          <w:szCs w:val="24"/>
          <w:u w:val="single"/>
        </w:rPr>
        <w:commentReference w:id="1"/>
      </w:r>
    </w:p>
    <w:tbl>
      <w:tblPr>
        <w:tblStyle w:val="TableGridLigh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227" w:type="dxa"/>
          <w:right w:w="227" w:type="dxa"/>
        </w:tblCellMar>
        <w:tblLook w:val="0600" w:firstRow="0" w:lastRow="0" w:firstColumn="0" w:lastColumn="0" w:noHBand="1" w:noVBand="1"/>
      </w:tblPr>
      <w:tblGrid>
        <w:gridCol w:w="9016"/>
      </w:tblGrid>
      <w:tr w:rsidR="00046623" w:rsidRPr="007F11A5" w14:paraId="750683BE" w14:textId="77777777" w:rsidTr="00725647">
        <w:tc>
          <w:tcPr>
            <w:tcW w:w="9016" w:type="dxa"/>
            <w:shd w:val="clear" w:color="auto" w:fill="CEDBE6" w:themeFill="background2"/>
          </w:tcPr>
          <w:p w14:paraId="1CD2DB26" w14:textId="05A42A53" w:rsidR="00046623" w:rsidRPr="007F11A5" w:rsidRDefault="00046623" w:rsidP="00C805EF">
            <w:pPr>
              <w:pStyle w:val="Minorheading1"/>
            </w:pPr>
            <w:r w:rsidRPr="007F11A5">
              <w:t>Physical Attributes and Values</w:t>
            </w:r>
          </w:p>
          <w:p w14:paraId="4B7385F2" w14:textId="5361F5FC" w:rsidR="00C343F9" w:rsidRDefault="007A74C2" w:rsidP="00046623">
            <w:pPr>
              <w:pStyle w:val="Bodyunnumbered"/>
            </w:pPr>
            <w:r w:rsidRPr="007A74C2">
              <w:t>Geology and Geomorphology • Topography and Landforms • Climate and Soils • Hydrology • Vegetation • Ecology • Settlement • Development and Land Use • Archaeology and Heritage • Mana whenua</w:t>
            </w:r>
          </w:p>
          <w:p w14:paraId="5D5A8754" w14:textId="6058D86C" w:rsidR="00046623" w:rsidRPr="007F11A5" w:rsidRDefault="00046623" w:rsidP="00046623">
            <w:pPr>
              <w:pStyle w:val="Bodyunnumbered"/>
            </w:pPr>
          </w:p>
        </w:tc>
      </w:tr>
    </w:tbl>
    <w:p w14:paraId="68FA93C4" w14:textId="75988B1B" w:rsidR="000D1DE4" w:rsidRPr="007F11A5" w:rsidRDefault="00BD7399" w:rsidP="000D1DE4">
      <w:pPr>
        <w:pStyle w:val="Minorheading1"/>
      </w:pPr>
      <w:r>
        <w:t>L</w:t>
      </w:r>
      <w:r w:rsidR="00F60833" w:rsidRPr="007F11A5">
        <w:t>andforms and land types</w:t>
      </w:r>
    </w:p>
    <w:p w14:paraId="25D5E4B3" w14:textId="77777777" w:rsidR="007A74C2" w:rsidRDefault="007A74C2" w:rsidP="007A74C2">
      <w:pPr>
        <w:pStyle w:val="Bodynumberedlevel1"/>
      </w:pPr>
      <w:r>
        <w:t>A distinctive deep corridor of escarpments and terraces carved by the Mata-au Clutha River through the glacial outwash gravels of the Upper Clutha Basin. The immediate escarpments of the river vary in height between about 5 metres east of the Albert Town bridge to over 100 metres at Halliday Bluff. Where there are older secondary escarpments enclosing the corridor, these vary between 10 and 50 metres in height.</w:t>
      </w:r>
    </w:p>
    <w:p w14:paraId="19B37A6D" w14:textId="6BB60A20" w:rsidR="007A74C2" w:rsidRDefault="007A74C2" w:rsidP="007A74C2">
      <w:pPr>
        <w:pStyle w:val="Bodynumberedlevel1"/>
      </w:pPr>
      <w:r>
        <w:t>The series of alluvial terraces and scarps surrounding the confluence of the Mata-au and Hāwea rivers</w:t>
      </w:r>
      <w:r w:rsidR="000801F9">
        <w:t xml:space="preserve"> </w:t>
      </w:r>
      <w:commentRangeStart w:id="2"/>
      <w:r w:rsidR="000801F9" w:rsidRPr="000801F9">
        <w:rPr>
          <w:color w:val="00B050"/>
          <w:u w:val="single"/>
        </w:rPr>
        <w:t>with the lower Poplar Beach terrace being of distinct character area as a result of its human modification and farming</w:t>
      </w:r>
      <w:commentRangeEnd w:id="2"/>
      <w:r w:rsidR="00137DDC">
        <w:rPr>
          <w:rStyle w:val="CommentReference"/>
          <w:rFonts w:cs="Arial"/>
          <w:sz w:val="18"/>
          <w:szCs w:val="24"/>
        </w:rPr>
        <w:commentReference w:id="2"/>
      </w:r>
      <w:r>
        <w:t>.</w:t>
      </w:r>
    </w:p>
    <w:p w14:paraId="156C6172" w14:textId="77777777" w:rsidR="007A74C2" w:rsidRDefault="007A74C2" w:rsidP="007A74C2">
      <w:pPr>
        <w:pStyle w:val="Bodynumberedlevel1"/>
      </w:pPr>
      <w:r>
        <w:lastRenderedPageBreak/>
        <w:t>The distinctive 40-metre-high escarpment east of Wānaka airport, formed by the fluvial action of the Mata-au reworking the largely alluvial sediments in this area.</w:t>
      </w:r>
    </w:p>
    <w:p w14:paraId="48D8319D" w14:textId="2B7D8C30" w:rsidR="007A74C2" w:rsidRDefault="007A74C2" w:rsidP="006E624C">
      <w:pPr>
        <w:pStyle w:val="Bodynumberedlevel1"/>
      </w:pPr>
      <w:r>
        <w:t xml:space="preserve">The 60-metre-high eroded scarp on the western half of the Lake Hāwea penultimate glacial terminal moraine ridge. The entire ridge is identified as a Geopreservation Site of national significance and noted as an excellent example of a terminal moraine. The ridge dammed a glacial lake after the Hāwea glacier retreated resulting in the deposition of several hundred metres of lake sediment under </w:t>
      </w:r>
      <w:commentRangeStart w:id="3"/>
      <w:r w:rsidRPr="007A5460">
        <w:rPr>
          <w:strike/>
        </w:rPr>
        <w:t>Hawea</w:t>
      </w:r>
      <w:r>
        <w:t xml:space="preserve"> </w:t>
      </w:r>
      <w:r w:rsidR="007A5460" w:rsidRPr="007A5460">
        <w:rPr>
          <w:u w:val="single"/>
        </w:rPr>
        <w:t>Hāwea</w:t>
      </w:r>
      <w:r w:rsidR="007A5460">
        <w:t xml:space="preserve"> </w:t>
      </w:r>
      <w:commentRangeEnd w:id="3"/>
      <w:r w:rsidR="00B34C0A">
        <w:rPr>
          <w:rStyle w:val="CommentReference"/>
          <w:rFonts w:cs="Arial"/>
          <w:sz w:val="18"/>
          <w:szCs w:val="24"/>
        </w:rPr>
        <w:commentReference w:id="3"/>
      </w:r>
      <w:r>
        <w:t>Flat.</w:t>
      </w:r>
    </w:p>
    <w:p w14:paraId="4398ADAB" w14:textId="33FC3ADE" w:rsidR="00375ADE" w:rsidRPr="00375ADE" w:rsidRDefault="00E72567" w:rsidP="00E72567">
      <w:pPr>
        <w:pStyle w:val="Bodynumberedlevel1"/>
        <w:numPr>
          <w:ilvl w:val="0"/>
          <w:numId w:val="0"/>
        </w:numPr>
        <w:ind w:left="709"/>
        <w:rPr>
          <w:color w:val="0070C0"/>
          <w:u w:val="single"/>
        </w:rPr>
      </w:pPr>
      <w:r>
        <w:rPr>
          <w:color w:val="0070C0"/>
          <w:u w:val="single"/>
        </w:rPr>
        <w:t xml:space="preserve">4A </w:t>
      </w:r>
      <w:r w:rsidR="00375ADE" w:rsidRPr="00273540">
        <w:rPr>
          <w:color w:val="0070C0"/>
          <w:u w:val="single"/>
        </w:rPr>
        <w:t>The horseshoe bends of the Mata-au Clutha River north and east of Luggate</w:t>
      </w:r>
      <w:r w:rsidR="00375ADE">
        <w:rPr>
          <w:color w:val="0070C0"/>
          <w:u w:val="single"/>
        </w:rPr>
        <w:t>,</w:t>
      </w:r>
      <w:r w:rsidR="00375ADE" w:rsidRPr="00273540">
        <w:rPr>
          <w:b/>
          <w:bCs/>
          <w:color w:val="0070C0"/>
          <w:u w:val="single"/>
        </w:rPr>
        <w:t xml:space="preserve"> </w:t>
      </w:r>
      <w:r w:rsidR="00375ADE" w:rsidRPr="0078384A">
        <w:rPr>
          <w:color w:val="0070C0"/>
          <w:u w:val="single"/>
        </w:rPr>
        <w:t>and on the Hāwea River north of the confluence</w:t>
      </w:r>
      <w:r w:rsidR="008A7A1C">
        <w:rPr>
          <w:color w:val="0070C0"/>
          <w:u w:val="single"/>
        </w:rPr>
        <w:t>,</w:t>
      </w:r>
      <w:r w:rsidR="00375ADE" w:rsidRPr="0078384A">
        <w:rPr>
          <w:b/>
          <w:bCs/>
          <w:color w:val="0070C0"/>
          <w:u w:val="single"/>
        </w:rPr>
        <w:t xml:space="preserve"> </w:t>
      </w:r>
      <w:r w:rsidR="00375ADE" w:rsidRPr="00273540">
        <w:rPr>
          <w:color w:val="0070C0"/>
          <w:u w:val="single"/>
        </w:rPr>
        <w:t>which create a series of distinct peninsulas of land.</w:t>
      </w:r>
    </w:p>
    <w:p w14:paraId="561DDD24" w14:textId="2006284A" w:rsidR="00C343F9" w:rsidRDefault="00BD7399" w:rsidP="00C805EF">
      <w:pPr>
        <w:pStyle w:val="Minorheading1"/>
      </w:pPr>
      <w:r>
        <w:t>H</w:t>
      </w:r>
      <w:r w:rsidR="00F60833" w:rsidRPr="007F11A5">
        <w:t>ydrological features</w:t>
      </w:r>
    </w:p>
    <w:p w14:paraId="4AC17C00" w14:textId="51F42975" w:rsidR="007A74C2" w:rsidRDefault="007A74C2" w:rsidP="00AB7244">
      <w:pPr>
        <w:pStyle w:val="Bodynumberedlevel1"/>
        <w:keepNext/>
      </w:pPr>
      <w:r w:rsidRPr="007A74C2">
        <w:t>The Mata-au Clutha River, in particular the following features and attributes:</w:t>
      </w:r>
    </w:p>
    <w:p w14:paraId="4D5B6B81" w14:textId="77777777" w:rsidR="007A74C2" w:rsidRDefault="007A74C2" w:rsidP="007A74C2">
      <w:pPr>
        <w:pStyle w:val="Bodynumberedlevel2"/>
      </w:pPr>
      <w:r>
        <w:t>Highest volume river in New Zealand, and one of the most swiftly flowing rivers in the world.</w:t>
      </w:r>
    </w:p>
    <w:p w14:paraId="473812F2" w14:textId="77777777" w:rsidR="007A74C2" w:rsidRDefault="007A74C2" w:rsidP="007A74C2">
      <w:pPr>
        <w:pStyle w:val="Bodynumberedlevel2"/>
      </w:pPr>
      <w:r>
        <w:t>Clarity and distinctive turquoise colour of the waters.</w:t>
      </w:r>
    </w:p>
    <w:p w14:paraId="4D3BBB02" w14:textId="77777777" w:rsidR="007A74C2" w:rsidRDefault="007A74C2" w:rsidP="007A74C2">
      <w:pPr>
        <w:pStyle w:val="Bodynumberedlevel2"/>
      </w:pPr>
      <w:r>
        <w:t>Swift water oxbow features, including the ‘S’-shaped meander (The Snake) at Rekos Point and Devils Nook near Luggate. At Devils Nook the entire force of the river flows directly against a rock bluff as the river changes direction, forming powerful whirlpools. This rare hydrological feature is thought to be the most extreme high-volume switchback in the world.</w:t>
      </w:r>
    </w:p>
    <w:p w14:paraId="0782278D" w14:textId="77777777" w:rsidR="007A74C2" w:rsidRDefault="007A74C2" w:rsidP="007A74C2">
      <w:pPr>
        <w:pStyle w:val="Bodynumberedlevel2"/>
      </w:pPr>
      <w:r>
        <w:t xml:space="preserve">Habitat for trout, salmon, eel and threatened indigenous fish (galaxids) and supports a significant range of indigenous waterfowl.   </w:t>
      </w:r>
    </w:p>
    <w:p w14:paraId="2C2CAFAC" w14:textId="7B3F43E8" w:rsidR="007A74C2" w:rsidRDefault="007A74C2" w:rsidP="00BE5469">
      <w:pPr>
        <w:pStyle w:val="Bodynumberedlevel1"/>
      </w:pPr>
      <w:r>
        <w:t xml:space="preserve">The lower Hāwea River, in particular the complex river meanders between Newcastle Road and the Mata-au </w:t>
      </w:r>
      <w:r w:rsidR="00684490">
        <w:t xml:space="preserve">Clutha </w:t>
      </w:r>
      <w:r>
        <w:t>confluence, the rapids and gravel shoals, and the delta islands at the confluence.</w:t>
      </w:r>
    </w:p>
    <w:p w14:paraId="32CE11FA" w14:textId="07683370" w:rsidR="00C343F9" w:rsidRDefault="00BD7399" w:rsidP="00C805EF">
      <w:pPr>
        <w:pStyle w:val="Minorheading1"/>
      </w:pPr>
      <w:r>
        <w:t>E</w:t>
      </w:r>
      <w:r w:rsidR="002965B8" w:rsidRPr="007F11A5">
        <w:t xml:space="preserve">cological features and </w:t>
      </w:r>
      <w:r w:rsidR="00F60833" w:rsidRPr="007F11A5">
        <w:t>vegetation types</w:t>
      </w:r>
    </w:p>
    <w:p w14:paraId="2D91AB97" w14:textId="77777777" w:rsidR="00AB7244" w:rsidRDefault="00AB7244" w:rsidP="00AB7244">
      <w:pPr>
        <w:pStyle w:val="Bodynumberedlevel1"/>
        <w:keepNext/>
      </w:pPr>
      <w:r>
        <w:t xml:space="preserve">Particularly noteworthy indigenous vegetation features include: </w:t>
      </w:r>
    </w:p>
    <w:p w14:paraId="48709B6B" w14:textId="77777777" w:rsidR="00AB7244" w:rsidRDefault="00AB7244" w:rsidP="00AB7244">
      <w:pPr>
        <w:pStyle w:val="Bodynumberedlevel2"/>
      </w:pPr>
      <w:r>
        <w:t>Significant areas of regenerating kānuka woodland present on river terraces at Hikuwai Reserve, on the terraces surrounding the lower Hāwea River, and at the Rekos Point Conservation Area.</w:t>
      </w:r>
    </w:p>
    <w:p w14:paraId="2307305D" w14:textId="77777777" w:rsidR="00AB7244" w:rsidRDefault="00AB7244" w:rsidP="00AB7244">
      <w:pPr>
        <w:pStyle w:val="Bodynumberedlevel2"/>
      </w:pPr>
      <w:r>
        <w:t>Regenerating kānuka woodland in places along the river banks.</w:t>
      </w:r>
    </w:p>
    <w:p w14:paraId="65D7271D" w14:textId="77777777" w:rsidR="00AB7244" w:rsidRDefault="00AB7244" w:rsidP="00AB7244">
      <w:pPr>
        <w:pStyle w:val="Bodynumberedlevel2"/>
      </w:pPr>
      <w:r>
        <w:t>Indigenous grey shrubland species and kānuka in many places on the escarpments of the river corridor.</w:t>
      </w:r>
    </w:p>
    <w:p w14:paraId="0A0480BE" w14:textId="451D1C28" w:rsidR="00AB7244" w:rsidRDefault="00AB7244" w:rsidP="00AB7244">
      <w:pPr>
        <w:pStyle w:val="Bodynumberedlevel2"/>
      </w:pPr>
      <w:r>
        <w:t>Some dryland cushionfield communities and short tussock grasslands where the glacial outwash gravels of the river terraces do not have irrigated or improved pasture. These include the threatened pillow native daphne (</w:t>
      </w:r>
      <w:r w:rsidRPr="00AB7244">
        <w:rPr>
          <w:i/>
          <w:iCs/>
        </w:rPr>
        <w:t>Pimelia sericeovillosa</w:t>
      </w:r>
      <w:r>
        <w:t xml:space="preserve"> subsp. </w:t>
      </w:r>
      <w:r w:rsidRPr="00AB7244">
        <w:rPr>
          <w:i/>
          <w:iCs/>
        </w:rPr>
        <w:t>pulvinaris</w:t>
      </w:r>
      <w:r>
        <w:t>), desert broom (</w:t>
      </w:r>
      <w:r w:rsidRPr="00AB7244">
        <w:rPr>
          <w:i/>
          <w:iCs/>
        </w:rPr>
        <w:t>Carmichaelia petriei</w:t>
      </w:r>
      <w:r>
        <w:t>), cushions (</w:t>
      </w:r>
      <w:r w:rsidRPr="00AB7244">
        <w:rPr>
          <w:i/>
          <w:iCs/>
        </w:rPr>
        <w:t>Raoulia spp.</w:t>
      </w:r>
      <w:r>
        <w:t>) and heaths (e</w:t>
      </w:r>
      <w:r w:rsidR="00684490">
        <w:t>.</w:t>
      </w:r>
      <w:r>
        <w:t xml:space="preserve">g. </w:t>
      </w:r>
      <w:r w:rsidRPr="00AB7244">
        <w:rPr>
          <w:i/>
          <w:iCs/>
        </w:rPr>
        <w:t>Leucopogon muscosus</w:t>
      </w:r>
      <w:r>
        <w:t>). Significant Natural Areas on the Poplar Beach intermediate terrace protect cushionfield communities and kānuka woodland in this location</w:t>
      </w:r>
    </w:p>
    <w:p w14:paraId="69CBC081" w14:textId="77777777" w:rsidR="00AB7244" w:rsidRDefault="00AB7244" w:rsidP="00AB7244">
      <w:pPr>
        <w:pStyle w:val="Bodynumberedlevel1"/>
        <w:keepNext/>
      </w:pPr>
      <w:r>
        <w:t>Other distinctive vegetation types include:</w:t>
      </w:r>
    </w:p>
    <w:p w14:paraId="48A4F9A4" w14:textId="45353079" w:rsidR="00AB7244" w:rsidRDefault="00AB7244" w:rsidP="00AB7244">
      <w:pPr>
        <w:pStyle w:val="Bodynumberedlevel2"/>
      </w:pPr>
      <w:r>
        <w:t xml:space="preserve">Crack willow, poplar, elderberry, hawthorn, lupin and other exotic weeds are predominant along the </w:t>
      </w:r>
      <w:r w:rsidR="00392B40">
        <w:t>riverbanks</w:t>
      </w:r>
      <w:r>
        <w:t xml:space="preserve"> of the Mata-au Clutha and Hāwea.</w:t>
      </w:r>
    </w:p>
    <w:p w14:paraId="7C09EE2D" w14:textId="42ECB19C" w:rsidR="00AB7244" w:rsidRDefault="00AB7244" w:rsidP="00AB7244">
      <w:pPr>
        <w:pStyle w:val="Bodynumberedlevel2"/>
      </w:pPr>
      <w:r>
        <w:t>Mature and semi-mature radiata pine stands and plantations at The Outlet,</w:t>
      </w:r>
      <w:r w:rsidR="008C0791">
        <w:t xml:space="preserve"> </w:t>
      </w:r>
      <w:commentRangeStart w:id="4"/>
      <w:r w:rsidR="008C0791" w:rsidRPr="00830875">
        <w:rPr>
          <w:u w:val="single"/>
        </w:rPr>
        <w:t xml:space="preserve">approximately midway between </w:t>
      </w:r>
      <w:r w:rsidR="00830875">
        <w:rPr>
          <w:u w:val="single"/>
        </w:rPr>
        <w:t>T</w:t>
      </w:r>
      <w:r w:rsidR="008C0791" w:rsidRPr="00830875">
        <w:rPr>
          <w:u w:val="single"/>
        </w:rPr>
        <w:t xml:space="preserve">he Outlet and the </w:t>
      </w:r>
      <w:r w:rsidR="00830875" w:rsidRPr="00830875">
        <w:rPr>
          <w:u w:val="single"/>
        </w:rPr>
        <w:t>Albert Town Campground (adjacent the Hikuwai Reserve),</w:t>
      </w:r>
      <w:r>
        <w:t xml:space="preserve"> </w:t>
      </w:r>
      <w:commentRangeEnd w:id="4"/>
      <w:r w:rsidR="00EC302C">
        <w:rPr>
          <w:rStyle w:val="CommentReference"/>
          <w:rFonts w:cs="Arial"/>
          <w:sz w:val="18"/>
          <w:szCs w:val="24"/>
        </w:rPr>
        <w:commentReference w:id="4"/>
      </w:r>
      <w:r>
        <w:t xml:space="preserve">the Albert Town Campground and further downstream, with some wilding spread. </w:t>
      </w:r>
    </w:p>
    <w:p w14:paraId="2403403E" w14:textId="218E4FC7" w:rsidR="00AB7244" w:rsidRDefault="00AB7244" w:rsidP="00AB7244">
      <w:pPr>
        <w:pStyle w:val="Bodynumberedlevel2"/>
      </w:pPr>
      <w:r>
        <w:t>Stands of Lombardy poplar at The Outlet, Albert Town and further downstream</w:t>
      </w:r>
      <w:r w:rsidR="00375ADE" w:rsidRPr="00375ADE">
        <w:rPr>
          <w:color w:val="0070C0"/>
          <w:u w:val="single"/>
        </w:rPr>
        <w:t xml:space="preserve"> near Poplar Beach.</w:t>
      </w:r>
    </w:p>
    <w:p w14:paraId="2BC442CC" w14:textId="3DE14A2C" w:rsidR="00AB7244" w:rsidRPr="006E1E1C" w:rsidRDefault="00AB7244" w:rsidP="00AB7244">
      <w:pPr>
        <w:pStyle w:val="Bodynumberedlevel2"/>
      </w:pPr>
      <w:r>
        <w:lastRenderedPageBreak/>
        <w:t>Predominantly low intensity grassland and scattered kānuka regeneration on intermediate terraces. However between Albert Town and Rekos Point, the northern intermediate terraces have improved pasture under pivot irrigation. A small area of pivot irrigation is also present on the river terrace near The Snake horseshoe bend.</w:t>
      </w:r>
      <w:r w:rsidR="00375ADE" w:rsidRPr="00375ADE">
        <w:rPr>
          <w:color w:val="0070C0"/>
          <w:u w:val="single"/>
        </w:rPr>
        <w:t xml:space="preserve"> </w:t>
      </w:r>
      <w:r w:rsidR="00375ADE" w:rsidRPr="0078384A">
        <w:rPr>
          <w:color w:val="0070C0"/>
          <w:u w:val="single"/>
        </w:rPr>
        <w:t>At Poplar Beach, specimen, amenity, horticulture</w:t>
      </w:r>
      <w:r w:rsidR="006E1E1C">
        <w:rPr>
          <w:color w:val="00B050"/>
          <w:u w:val="single"/>
        </w:rPr>
        <w:t xml:space="preserve">, </w:t>
      </w:r>
      <w:commentRangeStart w:id="5"/>
      <w:r w:rsidR="006E1E1C">
        <w:rPr>
          <w:color w:val="00B050"/>
          <w:u w:val="single"/>
        </w:rPr>
        <w:t>shelterbelt</w:t>
      </w:r>
      <w:r w:rsidR="00375ADE" w:rsidRPr="0078384A">
        <w:rPr>
          <w:color w:val="0070C0"/>
          <w:u w:val="single"/>
        </w:rPr>
        <w:t xml:space="preserve"> </w:t>
      </w:r>
      <w:commentRangeEnd w:id="5"/>
      <w:r w:rsidR="00E943DF" w:rsidRPr="0078384A">
        <w:rPr>
          <w:rStyle w:val="CommentReference"/>
          <w:rFonts w:cs="Arial"/>
          <w:color w:val="0070C0"/>
          <w:sz w:val="18"/>
          <w:szCs w:val="24"/>
          <w:u w:val="single"/>
        </w:rPr>
        <w:commentReference w:id="5"/>
      </w:r>
      <w:r w:rsidR="00375ADE" w:rsidRPr="0078384A">
        <w:rPr>
          <w:color w:val="0070C0"/>
          <w:u w:val="single"/>
        </w:rPr>
        <w:t>and productive tree plantings form a distinctive element.</w:t>
      </w:r>
    </w:p>
    <w:p w14:paraId="5D3D7B6D" w14:textId="77777777" w:rsidR="006E1E1C" w:rsidRPr="006E1E1C" w:rsidRDefault="006E1E1C" w:rsidP="006E1E1C">
      <w:pPr>
        <w:pStyle w:val="Bodynumberedlevel2"/>
        <w:rPr>
          <w:color w:val="00B050"/>
          <w:u w:val="single"/>
        </w:rPr>
      </w:pPr>
      <w:commentRangeStart w:id="6"/>
      <w:r w:rsidRPr="006E1E1C">
        <w:rPr>
          <w:color w:val="00B050"/>
          <w:u w:val="single"/>
        </w:rPr>
        <w:t>The ongoing establishment, replacement, management and evolution of productive and shelter vegetation, including exotic and indigenous species, is a normal and anticipated component of rural land use on the intermediate terraces and contributes to the functioning and resilience of farming systems in this environment</w:t>
      </w:r>
    </w:p>
    <w:p w14:paraId="735F5922" w14:textId="0A1EA935" w:rsidR="006E1E1C" w:rsidRPr="006E1E1C" w:rsidRDefault="006E1E1C" w:rsidP="006E1E1C">
      <w:pPr>
        <w:pStyle w:val="Bodynumberedlevel2"/>
        <w:rPr>
          <w:color w:val="00B050"/>
          <w:u w:val="single"/>
        </w:rPr>
      </w:pPr>
      <w:r w:rsidRPr="006E1E1C">
        <w:rPr>
          <w:color w:val="00B050"/>
          <w:u w:val="single"/>
        </w:rPr>
        <w:t>Exotic woodlots and rural character trees associated with rural living areas.</w:t>
      </w:r>
      <w:commentRangeEnd w:id="6"/>
      <w:r w:rsidR="00597F6E" w:rsidRPr="006E1E1C">
        <w:rPr>
          <w:rStyle w:val="CommentReference"/>
          <w:rFonts w:cs="Arial"/>
          <w:color w:val="00B050"/>
          <w:sz w:val="18"/>
          <w:szCs w:val="24"/>
          <w:u w:val="single"/>
        </w:rPr>
        <w:commentReference w:id="6"/>
      </w:r>
    </w:p>
    <w:p w14:paraId="23434F66" w14:textId="77777777" w:rsidR="00AB7244" w:rsidRDefault="00AB7244" w:rsidP="00AB7244">
      <w:pPr>
        <w:pStyle w:val="Bodynumberedlevel1"/>
      </w:pPr>
      <w:r>
        <w:t>The kānuka woodland, grey shrubland and expansive areas of exotic grassland and the varied landforms (terraces and escarpments) provide suitable feeding habitat for New Zealand falcon and Australasian harrier and nesting and feeding habitat for New Zealand pipit and the smaller native insectivorous birds, such as grey warbler and fantail.</w:t>
      </w:r>
    </w:p>
    <w:p w14:paraId="25727E70" w14:textId="1F270543" w:rsidR="00C343F9" w:rsidRDefault="00BD7399" w:rsidP="00C805EF">
      <w:pPr>
        <w:pStyle w:val="Minorheading1"/>
      </w:pPr>
      <w:r>
        <w:t>L</w:t>
      </w:r>
      <w:r w:rsidR="007D159E" w:rsidRPr="00163FEB">
        <w:t xml:space="preserve">and </w:t>
      </w:r>
      <w:r w:rsidR="00046623" w:rsidRPr="005E1811">
        <w:t>use</w:t>
      </w:r>
      <w:r w:rsidR="00F60833" w:rsidRPr="005E1811">
        <w:t xml:space="preserve"> patterns and features</w:t>
      </w:r>
    </w:p>
    <w:p w14:paraId="3434235C" w14:textId="6DEFE571" w:rsidR="00AB7244" w:rsidRDefault="00AB7244" w:rsidP="00AB7244">
      <w:pPr>
        <w:pStyle w:val="Bodynumberedlevel1"/>
      </w:pPr>
      <w:r>
        <w:t>Much of the river corridor is Council-owned or Crown-owned land used for informal recreation, camping or historic/scientific reserve. Apart from the bridges</w:t>
      </w:r>
      <w:r w:rsidR="00B46A76">
        <w:t xml:space="preserve"> </w:t>
      </w:r>
      <w:commentRangeStart w:id="7"/>
      <w:r w:rsidR="00B46A76" w:rsidRPr="00B46A76">
        <w:rPr>
          <w:u w:val="single"/>
        </w:rPr>
        <w:t xml:space="preserve">and </w:t>
      </w:r>
      <w:r w:rsidR="008440C2" w:rsidRPr="008440C2">
        <w:rPr>
          <w:color w:val="0070C0"/>
          <w:u w:val="single"/>
        </w:rPr>
        <w:t>numerous</w:t>
      </w:r>
      <w:r w:rsidR="008440C2">
        <w:rPr>
          <w:u w:val="single"/>
        </w:rPr>
        <w:t xml:space="preserve"> </w:t>
      </w:r>
      <w:r w:rsidR="00B46A76" w:rsidRPr="00B46A76">
        <w:rPr>
          <w:u w:val="single"/>
        </w:rPr>
        <w:t xml:space="preserve">tracks </w:t>
      </w:r>
      <w:r w:rsidR="006F65B8">
        <w:rPr>
          <w:u w:val="single"/>
        </w:rPr>
        <w:t xml:space="preserve">(including </w:t>
      </w:r>
      <w:r w:rsidR="00B46A76" w:rsidRPr="00B46A76">
        <w:rPr>
          <w:u w:val="single"/>
        </w:rPr>
        <w:t>on private land</w:t>
      </w:r>
      <w:r w:rsidR="006F65B8">
        <w:rPr>
          <w:u w:val="single"/>
        </w:rPr>
        <w:t>)</w:t>
      </w:r>
      <w:commentRangeEnd w:id="7"/>
      <w:r w:rsidR="00F06D43">
        <w:rPr>
          <w:rStyle w:val="CommentReference"/>
          <w:rFonts w:cs="Arial"/>
          <w:sz w:val="18"/>
          <w:szCs w:val="24"/>
        </w:rPr>
        <w:commentReference w:id="7"/>
      </w:r>
      <w:r>
        <w:t>, there is little human modification on the immediate banks of the river</w:t>
      </w:r>
      <w:r w:rsidR="007824FE">
        <w:t xml:space="preserve"> </w:t>
      </w:r>
      <w:commentRangeStart w:id="8"/>
      <w:r w:rsidR="007824FE" w:rsidRPr="00C91636">
        <w:rPr>
          <w:u w:val="single"/>
        </w:rPr>
        <w:t>however the priority area immediately adjoins the Urban Growth Boundary and existing or zoned urban development to the south of the river at Northlake/Hikuwai and Albert Town</w:t>
      </w:r>
      <w:commentRangeEnd w:id="8"/>
      <w:r w:rsidR="007E4BC6">
        <w:rPr>
          <w:rStyle w:val="CommentReference"/>
          <w:rFonts w:cs="Arial"/>
          <w:sz w:val="18"/>
          <w:szCs w:val="24"/>
        </w:rPr>
        <w:commentReference w:id="8"/>
      </w:r>
      <w:r>
        <w:t>. The bank and river escarpment on the true right immediately upstream of the Albert Town bridge have been modified to reduce hazards associated with river erosion and there are shelters, toilets and a rodeo arena within the Albert Town campground across the river.</w:t>
      </w:r>
    </w:p>
    <w:p w14:paraId="1027BF14" w14:textId="05372551" w:rsidR="00375ADE" w:rsidRDefault="00AB7244" w:rsidP="007E4BC6">
      <w:pPr>
        <w:pStyle w:val="Bodynumberedlevel1"/>
      </w:pPr>
      <w:r>
        <w:t xml:space="preserve">Low density </w:t>
      </w:r>
      <w:r w:rsidR="00812D8C" w:rsidRPr="00812D8C">
        <w:t>r</w:t>
      </w:r>
      <w:r>
        <w:t>ural living</w:t>
      </w:r>
      <w:r w:rsidR="006E1E1C">
        <w:t xml:space="preserve"> </w:t>
      </w:r>
      <w:r w:rsidR="006E1E1C" w:rsidRPr="00826E68">
        <w:rPr>
          <w:color w:val="00B050"/>
          <w:u w:val="single"/>
        </w:rPr>
        <w:t xml:space="preserve">productive farming, </w:t>
      </w:r>
      <w:commentRangeStart w:id="9"/>
      <w:r w:rsidR="006E1E1C" w:rsidRPr="00826E68">
        <w:rPr>
          <w:color w:val="00B050"/>
          <w:u w:val="single"/>
        </w:rPr>
        <w:t>horticulture</w:t>
      </w:r>
      <w:commentRangeEnd w:id="9"/>
      <w:r w:rsidR="000123D4" w:rsidRPr="00826E68">
        <w:rPr>
          <w:rStyle w:val="CommentReference"/>
          <w:rFonts w:cs="Arial"/>
          <w:color w:val="00B050"/>
          <w:sz w:val="18"/>
          <w:szCs w:val="24"/>
          <w:u w:val="single"/>
        </w:rPr>
        <w:commentReference w:id="9"/>
      </w:r>
      <w:r w:rsidR="006E1E1C" w:rsidRPr="00826E68">
        <w:rPr>
          <w:color w:val="00B050"/>
          <w:u w:val="single"/>
        </w:rPr>
        <w:t>, agroforestry and ongoing land-based primary production activities</w:t>
      </w:r>
      <w:r>
        <w:t xml:space="preserve"> </w:t>
      </w:r>
      <w:r w:rsidRPr="006E1E1C">
        <w:rPr>
          <w:strike/>
          <w:color w:val="00B050"/>
        </w:rPr>
        <w:t>and small farming</w:t>
      </w:r>
      <w:r w:rsidRPr="006E1E1C">
        <w:rPr>
          <w:color w:val="00B050"/>
        </w:rPr>
        <w:t xml:space="preserve"> </w:t>
      </w:r>
      <w:r>
        <w:t xml:space="preserve">on lots of </w:t>
      </w:r>
      <w:r w:rsidR="00375ADE" w:rsidRPr="00375ADE">
        <w:rPr>
          <w:color w:val="0070C0"/>
          <w:u w:val="single"/>
        </w:rPr>
        <w:t xml:space="preserve">approximately </w:t>
      </w:r>
      <w:r>
        <w:t>20-40ha is present on the intermediate terrace at Poplar Beach on the southern side of the Mata-au Clutha River below Wānaka airport</w:t>
      </w:r>
      <w:r w:rsidR="006E1E1C">
        <w:t xml:space="preserve">. </w:t>
      </w:r>
      <w:r w:rsidR="006E1E1C" w:rsidRPr="00826E68">
        <w:rPr>
          <w:color w:val="00B050"/>
          <w:spacing w:val="-4"/>
          <w:u w:val="single"/>
        </w:rPr>
        <w:t xml:space="preserve">Existing and evolving productive land uses, including shelter planting, orcharding, truffières, regenerative planting, </w:t>
      </w:r>
      <w:r w:rsidR="006E1E1C">
        <w:rPr>
          <w:color w:val="00B050"/>
          <w:spacing w:val="-4"/>
          <w:u w:val="single"/>
        </w:rPr>
        <w:t xml:space="preserve">beekeeping, animal husbandry, </w:t>
      </w:r>
      <w:r w:rsidR="006E1E1C" w:rsidRPr="00826E68">
        <w:rPr>
          <w:color w:val="00B050"/>
          <w:spacing w:val="-4"/>
          <w:u w:val="single"/>
        </w:rPr>
        <w:t xml:space="preserve">irrigation, </w:t>
      </w:r>
      <w:r w:rsidR="006E1E1C">
        <w:rPr>
          <w:b/>
          <w:bCs/>
          <w:color w:val="00B050"/>
          <w:spacing w:val="-4"/>
          <w:u w:val="single"/>
        </w:rPr>
        <w:t xml:space="preserve">managed grazing, vegetable gardens, viticulture, noxious weed eradication, </w:t>
      </w:r>
      <w:r w:rsidR="006E1E1C" w:rsidRPr="00826E68">
        <w:rPr>
          <w:color w:val="00B050"/>
          <w:spacing w:val="-4"/>
          <w:u w:val="single"/>
        </w:rPr>
        <w:t>farm tracks, fencing and associated rural infrastructure form an established component of the landscape character of these terraces</w:t>
      </w:r>
      <w:r w:rsidR="006E1E1C" w:rsidRPr="00826E68">
        <w:rPr>
          <w:spacing w:val="-4"/>
          <w:u w:val="single"/>
        </w:rPr>
        <w:t>.</w:t>
      </w:r>
    </w:p>
    <w:p w14:paraId="4FAF0469" w14:textId="08BAB17B" w:rsidR="00375ADE" w:rsidRDefault="000A08AF" w:rsidP="008D1630">
      <w:pPr>
        <w:pStyle w:val="Bodynumberedlevel1"/>
        <w:numPr>
          <w:ilvl w:val="0"/>
          <w:numId w:val="0"/>
        </w:numPr>
        <w:ind w:left="709"/>
      </w:pPr>
      <w:r w:rsidRPr="000A08AF">
        <w:rPr>
          <w:color w:val="0070C0"/>
          <w:u w:val="single"/>
        </w:rPr>
        <w:t>11A</w:t>
      </w:r>
      <w:r>
        <w:t xml:space="preserve"> </w:t>
      </w:r>
      <w:r w:rsidR="00AB7244">
        <w:t xml:space="preserve">Across the river to the north, dairy farming under pivot irrigation is present on the intermediate terrace, </w:t>
      </w:r>
      <w:r w:rsidR="00AB7244" w:rsidRPr="00375ADE">
        <w:rPr>
          <w:strike/>
          <w:color w:val="0070C0"/>
        </w:rPr>
        <w:t>as far west as</w:t>
      </w:r>
      <w:r w:rsidR="00AB7244" w:rsidRPr="00375ADE">
        <w:rPr>
          <w:color w:val="0070C0"/>
        </w:rPr>
        <w:t xml:space="preserve"> </w:t>
      </w:r>
      <w:r w:rsidR="00375ADE" w:rsidRPr="00375ADE">
        <w:rPr>
          <w:color w:val="0070C0"/>
          <w:u w:val="single"/>
        </w:rPr>
        <w:t xml:space="preserve">between </w:t>
      </w:r>
      <w:r w:rsidR="00AB7244">
        <w:t>the Hāwea confluence</w:t>
      </w:r>
      <w:r w:rsidR="00375ADE">
        <w:t xml:space="preserve"> </w:t>
      </w:r>
      <w:r w:rsidR="00375ADE" w:rsidRPr="00375ADE">
        <w:rPr>
          <w:color w:val="0070C0"/>
          <w:u w:val="single"/>
        </w:rPr>
        <w:t>to Reko’s Point on the southern side</w:t>
      </w:r>
      <w:r w:rsidR="00AB7244">
        <w:t>. Farming infrastructure, including haysheds, milking sheds, silos, farm tracks and effluent ponds are also evident</w:t>
      </w:r>
      <w:r w:rsidR="006E1E1C">
        <w:t xml:space="preserve"> </w:t>
      </w:r>
      <w:commentRangeStart w:id="10"/>
      <w:r w:rsidR="006E1E1C" w:rsidRPr="006E1E1C">
        <w:rPr>
          <w:color w:val="00B050"/>
          <w:u w:val="single"/>
        </w:rPr>
        <w:t>throughout the wider rural landscape ad contribute to the working rural character of the area</w:t>
      </w:r>
      <w:commentRangeEnd w:id="10"/>
      <w:r w:rsidR="002D6577">
        <w:rPr>
          <w:rStyle w:val="CommentReference"/>
          <w:rFonts w:cs="Arial"/>
          <w:sz w:val="18"/>
          <w:szCs w:val="24"/>
        </w:rPr>
        <w:commentReference w:id="10"/>
      </w:r>
      <w:r w:rsidR="00AB7244">
        <w:t>.</w:t>
      </w:r>
      <w:r w:rsidR="006D5408">
        <w:t xml:space="preserve"> </w:t>
      </w:r>
    </w:p>
    <w:p w14:paraId="0250C734" w14:textId="73D41874" w:rsidR="00B36C36" w:rsidRPr="00812D8C" w:rsidRDefault="000A08AF" w:rsidP="000A08AF">
      <w:pPr>
        <w:pStyle w:val="Bodynumberedlevel1"/>
        <w:numPr>
          <w:ilvl w:val="0"/>
          <w:numId w:val="0"/>
        </w:numPr>
        <w:ind w:left="709"/>
      </w:pPr>
      <w:r w:rsidRPr="000A08AF">
        <w:rPr>
          <w:color w:val="0070C0"/>
          <w:u w:val="single"/>
        </w:rPr>
        <w:t>11B</w:t>
      </w:r>
      <w:r>
        <w:rPr>
          <w:u w:val="single"/>
        </w:rPr>
        <w:t xml:space="preserve"> </w:t>
      </w:r>
      <w:commentRangeStart w:id="11"/>
      <w:r w:rsidR="00C96CAC" w:rsidRPr="001274DD">
        <w:rPr>
          <w:u w:val="single"/>
        </w:rPr>
        <w:t>Aurora e</w:t>
      </w:r>
      <w:r w:rsidR="006D5408" w:rsidRPr="001274DD">
        <w:rPr>
          <w:u w:val="single"/>
        </w:rPr>
        <w:t>lectricity</w:t>
      </w:r>
      <w:r w:rsidR="002C2B6B" w:rsidRPr="001274DD">
        <w:rPr>
          <w:u w:val="single"/>
        </w:rPr>
        <w:t xml:space="preserve"> sub</w:t>
      </w:r>
      <w:r w:rsidR="00C96CAC" w:rsidRPr="001274DD">
        <w:rPr>
          <w:u w:val="single"/>
        </w:rPr>
        <w:t>-</w:t>
      </w:r>
      <w:r w:rsidR="002C2B6B" w:rsidRPr="001274DD">
        <w:rPr>
          <w:u w:val="single"/>
        </w:rPr>
        <w:t xml:space="preserve">transmission infrastructure </w:t>
      </w:r>
      <w:r w:rsidR="00C96CAC" w:rsidRPr="001274DD">
        <w:rPr>
          <w:u w:val="single"/>
        </w:rPr>
        <w:t xml:space="preserve">is located </w:t>
      </w:r>
      <w:r w:rsidR="00E55F78">
        <w:rPr>
          <w:u w:val="single"/>
        </w:rPr>
        <w:t xml:space="preserve">in the ONF </w:t>
      </w:r>
      <w:r w:rsidR="00C96CAC" w:rsidRPr="001274DD">
        <w:rPr>
          <w:u w:val="single"/>
        </w:rPr>
        <w:t>at the eastern end of Northlake.</w:t>
      </w:r>
      <w:commentRangeEnd w:id="11"/>
      <w:r w:rsidR="00284D2B" w:rsidRPr="00130CB8">
        <w:rPr>
          <w:rStyle w:val="CommentReference"/>
          <w:rFonts w:cs="Arial"/>
          <w:sz w:val="18"/>
          <w:szCs w:val="24"/>
          <w:u w:val="single"/>
        </w:rPr>
        <w:commentReference w:id="11"/>
      </w:r>
      <w:r w:rsidR="00130CB8" w:rsidRPr="00130CB8">
        <w:rPr>
          <w:u w:val="single"/>
        </w:rPr>
        <w:t xml:space="preserve"> </w:t>
      </w:r>
      <w:commentRangeStart w:id="12"/>
      <w:r w:rsidR="00130CB8" w:rsidRPr="008932E3">
        <w:rPr>
          <w:u w:val="single"/>
        </w:rPr>
        <w:t>Pine plantations extend into the priority area at The Outlet, adjacent to the Hikuwai Reserve, the Albert Town Campground and further downstream</w:t>
      </w:r>
      <w:r w:rsidR="00130CB8">
        <w:rPr>
          <w:u w:val="single"/>
        </w:rPr>
        <w:t>.</w:t>
      </w:r>
      <w:commentRangeEnd w:id="12"/>
      <w:r w:rsidR="00463967" w:rsidRPr="00812D8C">
        <w:rPr>
          <w:rStyle w:val="CommentReference"/>
          <w:rFonts w:cs="Arial"/>
          <w:sz w:val="18"/>
          <w:szCs w:val="24"/>
        </w:rPr>
        <w:commentReference w:id="12"/>
      </w:r>
    </w:p>
    <w:p w14:paraId="476A5A75" w14:textId="26929736" w:rsidR="00375ADE" w:rsidRPr="00812D8C" w:rsidRDefault="00375ADE" w:rsidP="00812D8C">
      <w:pPr>
        <w:pStyle w:val="Bodynumberedlevel2"/>
        <w:rPr>
          <w:color w:val="0070C0"/>
          <w:u w:val="single"/>
        </w:rPr>
      </w:pPr>
      <w:r w:rsidRPr="00812D8C">
        <w:rPr>
          <w:color w:val="0070C0"/>
          <w:u w:val="single"/>
        </w:rPr>
        <w:t xml:space="preserve">In the Hikuwai subdivision, the Outstanding Natural Feature and Urban Growth boundaries follow the operative zoning edge and are yet to have been examined in this location based upon landscape </w:t>
      </w:r>
      <w:r w:rsidR="00812D8C" w:rsidRPr="00812D8C">
        <w:rPr>
          <w:color w:val="0070C0"/>
          <w:u w:val="single"/>
        </w:rPr>
        <w:t xml:space="preserve">attributes and </w:t>
      </w:r>
      <w:r w:rsidRPr="00812D8C">
        <w:rPr>
          <w:color w:val="0070C0"/>
          <w:u w:val="single"/>
        </w:rPr>
        <w:t>values.</w:t>
      </w:r>
    </w:p>
    <w:p w14:paraId="2CAD3238" w14:textId="54042040" w:rsidR="00C343F9" w:rsidRDefault="00BD7399" w:rsidP="001F1ECF">
      <w:pPr>
        <w:pStyle w:val="Minorheading1"/>
      </w:pPr>
      <w:r>
        <w:t>A</w:t>
      </w:r>
      <w:r w:rsidR="001F1ECF" w:rsidRPr="007F11A5">
        <w:t>rchaeological and heritage features and their locations</w:t>
      </w:r>
    </w:p>
    <w:p w14:paraId="3EB0F659" w14:textId="4014F84A" w:rsidR="00AB7244" w:rsidRDefault="00AB7244" w:rsidP="00AB7244">
      <w:pPr>
        <w:pStyle w:val="Bodynumberedlevel1"/>
      </w:pPr>
      <w:r>
        <w:t xml:space="preserve">Rekos Point Conservation Area, spanning a large area of ‘The Snake’ meander of the Clutha Mata-au north of Luggate. The point is named after Reko, a </w:t>
      </w:r>
      <w:commentRangeStart w:id="13"/>
      <w:r w:rsidRPr="00FD0C02">
        <w:rPr>
          <w:strike/>
        </w:rPr>
        <w:t>rangatira</w:t>
      </w:r>
      <w:r>
        <w:t xml:space="preserve"> </w:t>
      </w:r>
      <w:r w:rsidR="00FD0C02" w:rsidRPr="00FD0C02">
        <w:rPr>
          <w:u w:val="single"/>
        </w:rPr>
        <w:t>rakitira</w:t>
      </w:r>
      <w:r w:rsidR="00FD0C02">
        <w:t xml:space="preserve"> </w:t>
      </w:r>
      <w:commentRangeEnd w:id="13"/>
      <w:r w:rsidR="00FD3C64">
        <w:rPr>
          <w:rStyle w:val="CommentReference"/>
          <w:rFonts w:cs="Arial"/>
          <w:sz w:val="18"/>
          <w:szCs w:val="24"/>
        </w:rPr>
        <w:commentReference w:id="13"/>
      </w:r>
      <w:r>
        <w:t xml:space="preserve">who, together with Kaikōura, guided Nathaniel Chalmers from the Upper Clutha down the river by mōkohi (reed raft) in 1851. </w:t>
      </w:r>
    </w:p>
    <w:p w14:paraId="25E795AA" w14:textId="5D736BC7" w:rsidR="00AB7244" w:rsidRDefault="00AB7244" w:rsidP="00AB7244">
      <w:pPr>
        <w:pStyle w:val="Bodynumberedlevel1"/>
      </w:pPr>
      <w:r>
        <w:t xml:space="preserve">Various inter-related complexes of 19th and early 20th century alluvial gold mining and dredging scattered along the Mata-au Clutha River, including at Rekos Point </w:t>
      </w:r>
      <w:r w:rsidRPr="00D835DB">
        <w:rPr>
          <w:strike/>
          <w:color w:val="0070C0"/>
        </w:rPr>
        <w:t>and</w:t>
      </w:r>
      <w:r>
        <w:t xml:space="preserve"> downstream of the Red Bridge</w:t>
      </w:r>
      <w:r w:rsidR="00D835DB">
        <w:t xml:space="preserve"> </w:t>
      </w:r>
      <w:r w:rsidR="00D835DB" w:rsidRPr="00D835DB">
        <w:rPr>
          <w:color w:val="0070C0"/>
          <w:u w:val="single"/>
        </w:rPr>
        <w:t xml:space="preserve">and on the </w:t>
      </w:r>
      <w:r w:rsidR="00D835DB" w:rsidRPr="00D835DB">
        <w:rPr>
          <w:color w:val="0070C0"/>
          <w:u w:val="single"/>
        </w:rPr>
        <w:lastRenderedPageBreak/>
        <w:t>Poplar Beach terrace</w:t>
      </w:r>
      <w:r>
        <w:t>. These include water races, sluice box channels, herringbone tailings, hut sites, water wheels and stamper batteries.</w:t>
      </w:r>
    </w:p>
    <w:p w14:paraId="406572B9" w14:textId="3A06235E" w:rsidR="00AB7244" w:rsidRDefault="00AB7244" w:rsidP="00AB7244">
      <w:pPr>
        <w:pStyle w:val="Bodynumberedlevel1"/>
      </w:pPr>
      <w:r>
        <w:t xml:space="preserve">Various sites of punts and ferries crossing the Mata-au Clutha, including the site of the Luggate Punt Ferry, access track and </w:t>
      </w:r>
      <w:r w:rsidR="00B642CF">
        <w:t>ferryman’s</w:t>
      </w:r>
      <w:r>
        <w:t xml:space="preserve"> house immediately downstream of the Red Bridge.</w:t>
      </w:r>
    </w:p>
    <w:p w14:paraId="0EEF067E" w14:textId="77777777" w:rsidR="00AB7244" w:rsidRDefault="00AB7244" w:rsidP="00AB7244">
      <w:pPr>
        <w:pStyle w:val="Bodynumberedlevel1"/>
      </w:pPr>
      <w:r>
        <w:t>Grandview Bridge (Red Bridge) at Church Road near Luggate, a steel truss road bridge opened on October 28, 1915 (QLDC Ref 515).</w:t>
      </w:r>
    </w:p>
    <w:p w14:paraId="02D8B6BD" w14:textId="77777777" w:rsidR="00AB7244" w:rsidRDefault="00AB7244" w:rsidP="00AB7244">
      <w:pPr>
        <w:pStyle w:val="Bodynumberedlevel1"/>
      </w:pPr>
      <w:r>
        <w:t>James Horn plaque at the Albert Town Bridge, commemorating opening of the first bridge in 1930 (QLDC Ref. 509).</w:t>
      </w:r>
    </w:p>
    <w:p w14:paraId="4EE73585" w14:textId="77777777" w:rsidR="00AB7244" w:rsidRDefault="00AB7244" w:rsidP="00AB7244">
      <w:pPr>
        <w:pStyle w:val="Bodynumberedlevel1"/>
      </w:pPr>
      <w:r>
        <w:t xml:space="preserve">Pioneer graveyard at Graveyard Bend opposite Albert Town (QLDC Ref. 508). </w:t>
      </w:r>
    </w:p>
    <w:p w14:paraId="57C071F0" w14:textId="52C73FB2" w:rsidR="00C343F9" w:rsidRDefault="004D6EC7" w:rsidP="005E359F">
      <w:pPr>
        <w:pStyle w:val="Minorheading1"/>
      </w:pPr>
      <w:r w:rsidRPr="007F11A5">
        <w:t>Mana</w:t>
      </w:r>
      <w:r w:rsidR="005E359F" w:rsidRPr="007F11A5">
        <w:t xml:space="preserve"> whenua features</w:t>
      </w:r>
      <w:r w:rsidR="00BE27A9" w:rsidRPr="007F11A5">
        <w:t xml:space="preserve"> and their locations</w:t>
      </w:r>
    </w:p>
    <w:p w14:paraId="7B60109D" w14:textId="77777777" w:rsidR="00AB7244" w:rsidRDefault="00AB7244" w:rsidP="00AB7244">
      <w:pPr>
        <w:pStyle w:val="Bodynumberedlevel1"/>
        <w:rPr>
          <w:strike/>
        </w:rPr>
      </w:pPr>
      <w:bookmarkStart w:id="14" w:name="_Hlk127373897"/>
      <w:commentRangeStart w:id="15"/>
      <w:r w:rsidRPr="00380E68">
        <w:rPr>
          <w:strike/>
        </w:rPr>
        <w:t>The Mata-au was an important trail for Māori accessing the Upper Clutha and Lakes Wānaka, Hāwea, and Whakatipu Waimāori from coastal Otago, and was used by people trading pounamu (greenstone) from the West Coast. A kāika mahika kai (food gathering settlement) and permanent fortified pā, known as Te Rua Tūpāpaku, was located alongside the river near Luggate.</w:t>
      </w:r>
      <w:commentRangeEnd w:id="15"/>
      <w:r w:rsidR="00C654B2">
        <w:rPr>
          <w:rStyle w:val="CommentReference"/>
          <w:rFonts w:cs="Arial"/>
          <w:strike/>
          <w:sz w:val="18"/>
          <w:szCs w:val="24"/>
        </w:rPr>
        <w:commentReference w:id="15"/>
      </w:r>
    </w:p>
    <w:p w14:paraId="09B44F4C" w14:textId="7C3BD38B" w:rsidR="00C654B2" w:rsidRDefault="001065DC" w:rsidP="00C654B2">
      <w:pPr>
        <w:pStyle w:val="Bodynumberedlevel1"/>
        <w:numPr>
          <w:ilvl w:val="0"/>
          <w:numId w:val="0"/>
        </w:numPr>
        <w:ind w:left="709"/>
        <w:rPr>
          <w:u w:val="single"/>
        </w:rPr>
      </w:pPr>
      <w:commentRangeStart w:id="16"/>
      <w:r w:rsidRPr="003D3F02">
        <w:rPr>
          <w:u w:val="single"/>
        </w:rPr>
        <w:t>The entire area is ancestral land to Kai Tahu whanui and, as such, all landscape is significant, given that whakapapa, whenua and wai are all intertwined in te ao Maori</w:t>
      </w:r>
      <w:r>
        <w:rPr>
          <w:u w:val="single"/>
        </w:rPr>
        <w:t>.</w:t>
      </w:r>
      <w:commentRangeEnd w:id="16"/>
      <w:r w:rsidR="00A93A62">
        <w:rPr>
          <w:rStyle w:val="CommentReference"/>
          <w:rFonts w:cs="Arial"/>
          <w:sz w:val="18"/>
          <w:szCs w:val="24"/>
          <w:u w:val="single"/>
        </w:rPr>
        <w:commentReference w:id="16"/>
      </w:r>
    </w:p>
    <w:p w14:paraId="1268F9D4" w14:textId="40211568" w:rsidR="00ED2C57" w:rsidRDefault="00A4084B" w:rsidP="00C654B2">
      <w:pPr>
        <w:pStyle w:val="Bodynumberedlevel1"/>
        <w:numPr>
          <w:ilvl w:val="0"/>
          <w:numId w:val="0"/>
        </w:numPr>
        <w:ind w:left="709"/>
        <w:rPr>
          <w:u w:val="single"/>
        </w:rPr>
      </w:pPr>
      <w:r>
        <w:rPr>
          <w:u w:val="single"/>
        </w:rPr>
        <w:t xml:space="preserve">18A </w:t>
      </w:r>
      <w:commentRangeStart w:id="17"/>
      <w:r w:rsidR="00ED2C57" w:rsidRPr="003D3F02">
        <w:rPr>
          <w:u w:val="single"/>
        </w:rPr>
        <w:t>The ONF includes the mapped wahi tupuna Mata-au (Clutha River), Hawea River, Albert Town nohoaka and Te Rua Tupapaku</w:t>
      </w:r>
      <w:r w:rsidR="00ED2C57">
        <w:rPr>
          <w:u w:val="single"/>
        </w:rPr>
        <w:t>.</w:t>
      </w:r>
      <w:commentRangeEnd w:id="17"/>
      <w:r w:rsidR="00ED2C57">
        <w:rPr>
          <w:rStyle w:val="CommentReference"/>
          <w:rFonts w:cs="Arial"/>
          <w:sz w:val="18"/>
          <w:szCs w:val="24"/>
          <w:u w:val="single"/>
        </w:rPr>
        <w:commentReference w:id="17"/>
      </w:r>
    </w:p>
    <w:p w14:paraId="17A621D5" w14:textId="77877CAC" w:rsidR="00EB4581" w:rsidRPr="00380E68" w:rsidRDefault="00A4084B" w:rsidP="00C654B2">
      <w:pPr>
        <w:pStyle w:val="Bodynumberedlevel1"/>
        <w:numPr>
          <w:ilvl w:val="0"/>
          <w:numId w:val="0"/>
        </w:numPr>
        <w:ind w:left="709"/>
        <w:rPr>
          <w:strike/>
        </w:rPr>
      </w:pPr>
      <w:r>
        <w:rPr>
          <w:u w:val="single"/>
        </w:rPr>
        <w:t xml:space="preserve">18 B </w:t>
      </w:r>
      <w:commentRangeStart w:id="18"/>
      <w:r w:rsidR="00EB4581" w:rsidRPr="00F27F61">
        <w:rPr>
          <w:u w:val="single"/>
        </w:rPr>
        <w:t>The Mata-au (Clutha River) is a Statutory Acknowledgement under the Ngai Tahu Claims Settlement Act 1998.</w:t>
      </w:r>
      <w:commentRangeEnd w:id="18"/>
      <w:r w:rsidR="009D26B6" w:rsidRPr="00380E68">
        <w:rPr>
          <w:rStyle w:val="CommentReference"/>
          <w:rFonts w:cs="Arial"/>
          <w:strike/>
          <w:sz w:val="18"/>
          <w:szCs w:val="24"/>
        </w:rPr>
        <w:commentReference w:id="18"/>
      </w:r>
    </w:p>
    <w:p w14:paraId="25E84500" w14:textId="3D84977A" w:rsidR="00020019" w:rsidRPr="00360D02" w:rsidRDefault="00AB7244" w:rsidP="00996493">
      <w:pPr>
        <w:pStyle w:val="Bodynumberedlevel1"/>
      </w:pPr>
      <w:r>
        <w:t>A contemporary nohoaka (camping site to support traditional mahika kai activities)</w:t>
      </w:r>
      <w:r w:rsidR="00A4084B">
        <w:t xml:space="preserve"> </w:t>
      </w:r>
      <w:commentRangeStart w:id="19"/>
      <w:r w:rsidR="00A4084B" w:rsidRPr="00A4084B">
        <w:rPr>
          <w:u w:val="single"/>
        </w:rPr>
        <w:t>is located</w:t>
      </w:r>
      <w:r>
        <w:t xml:space="preserve"> </w:t>
      </w:r>
      <w:commentRangeEnd w:id="19"/>
      <w:r w:rsidR="008D6FF1">
        <w:rPr>
          <w:rStyle w:val="CommentReference"/>
          <w:rFonts w:cs="Arial"/>
          <w:sz w:val="18"/>
          <w:szCs w:val="24"/>
        </w:rPr>
        <w:commentReference w:id="19"/>
      </w:r>
      <w:r>
        <w:t>at the Albert Town campground on the true right of the Hāwea, provided as redress under the Ngāi Tahu Claims Settlements Act 1998.</w:t>
      </w:r>
      <w:r w:rsidR="00360D02">
        <w:t xml:space="preserve"> </w:t>
      </w:r>
    </w:p>
    <w:tbl>
      <w:tblPr>
        <w:tblStyle w:val="TableGridLigh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227" w:type="dxa"/>
          <w:right w:w="227" w:type="dxa"/>
        </w:tblCellMar>
        <w:tblLook w:val="0600" w:firstRow="0" w:lastRow="0" w:firstColumn="0" w:lastColumn="0" w:noHBand="1" w:noVBand="1"/>
      </w:tblPr>
      <w:tblGrid>
        <w:gridCol w:w="9016"/>
      </w:tblGrid>
      <w:tr w:rsidR="00DD163F" w:rsidRPr="007F11A5" w14:paraId="528A53B1" w14:textId="77777777" w:rsidTr="00725647">
        <w:tc>
          <w:tcPr>
            <w:tcW w:w="9016" w:type="dxa"/>
            <w:shd w:val="clear" w:color="auto" w:fill="CEDBE6" w:themeFill="background2"/>
          </w:tcPr>
          <w:bookmarkEnd w:id="14"/>
          <w:p w14:paraId="3ACAD04A" w14:textId="33BBB81D" w:rsidR="00DD163F" w:rsidRPr="007F11A5" w:rsidRDefault="00DD163F" w:rsidP="00725647">
            <w:pPr>
              <w:pStyle w:val="Minorheading1"/>
            </w:pPr>
            <w:r w:rsidRPr="007F11A5">
              <w:t>Associative Attributes and Values</w:t>
            </w:r>
          </w:p>
          <w:p w14:paraId="030507D7" w14:textId="5DD3AACA" w:rsidR="00C343F9" w:rsidRDefault="00AB7244" w:rsidP="00725647">
            <w:pPr>
              <w:pStyle w:val="Bodyunnumbered"/>
            </w:pPr>
            <w:r w:rsidRPr="00AB7244">
              <w:t>Mana whenua creation and origin traditions • Mana whenua associations and experience • Mana whenua metaphysical aspects such as mauri and wairua • Historic values • Shared and recognised values • Recreation and scenic values</w:t>
            </w:r>
          </w:p>
          <w:p w14:paraId="160B8216" w14:textId="0CDFDBEF" w:rsidR="00DD163F" w:rsidRPr="007F11A5" w:rsidRDefault="00DD163F" w:rsidP="00725647">
            <w:pPr>
              <w:pStyle w:val="Bodyunnumbered"/>
            </w:pPr>
          </w:p>
        </w:tc>
      </w:tr>
    </w:tbl>
    <w:p w14:paraId="736E440F" w14:textId="4B5FD275" w:rsidR="00C343F9" w:rsidRDefault="004D6EC7" w:rsidP="00116C6D">
      <w:pPr>
        <w:pStyle w:val="Minorheading1"/>
      </w:pPr>
      <w:r w:rsidRPr="007F11A5">
        <w:t>Mana</w:t>
      </w:r>
      <w:r w:rsidR="00F60833" w:rsidRPr="007F11A5">
        <w:t xml:space="preserve"> whenua associations and experience</w:t>
      </w:r>
    </w:p>
    <w:p w14:paraId="72E04857" w14:textId="7CB024B2" w:rsidR="00AB7244" w:rsidRDefault="00AB7244" w:rsidP="00AB7244">
      <w:pPr>
        <w:pStyle w:val="Bodynumberedlevel1"/>
        <w:rPr>
          <w:strike/>
        </w:rPr>
      </w:pPr>
      <w:commentRangeStart w:id="20"/>
      <w:r w:rsidRPr="008D6FF1">
        <w:rPr>
          <w:strike/>
        </w:rPr>
        <w:t>Mata-au, Hāwea River and Te Rua Tūpāpaku (Clutha River near Luggate) have been identified as Wāhi Tūpuna by Ngāi Tahu.</w:t>
      </w:r>
      <w:commentRangeEnd w:id="20"/>
      <w:r w:rsidR="00DF16F7">
        <w:rPr>
          <w:rStyle w:val="CommentReference"/>
          <w:rFonts w:cs="Arial"/>
          <w:strike/>
          <w:sz w:val="18"/>
          <w:szCs w:val="24"/>
        </w:rPr>
        <w:commentReference w:id="20"/>
      </w:r>
    </w:p>
    <w:p w14:paraId="3A9C78EF" w14:textId="6B2B1F5B" w:rsidR="00DF16F7" w:rsidRDefault="00DF16F7" w:rsidP="00DF16F7">
      <w:pPr>
        <w:pStyle w:val="Bodynumberedlevel1"/>
        <w:numPr>
          <w:ilvl w:val="0"/>
          <w:numId w:val="0"/>
        </w:numPr>
        <w:ind w:left="709"/>
        <w:rPr>
          <w:u w:val="single"/>
        </w:rPr>
      </w:pPr>
      <w:commentRangeStart w:id="21"/>
      <w:r w:rsidRPr="00215FFA">
        <w:rPr>
          <w:u w:val="single"/>
        </w:rPr>
        <w:t>Kai Tahu whakapapa connections to whenua and wai generate a kaitiaki duty to uphold the mauri of all important landscape areas</w:t>
      </w:r>
      <w:r>
        <w:rPr>
          <w:u w:val="single"/>
        </w:rPr>
        <w:t>.</w:t>
      </w:r>
      <w:commentRangeEnd w:id="21"/>
      <w:r w:rsidR="001C3212">
        <w:rPr>
          <w:rStyle w:val="CommentReference"/>
          <w:rFonts w:cs="Arial"/>
          <w:sz w:val="18"/>
          <w:szCs w:val="24"/>
          <w:u w:val="single"/>
        </w:rPr>
        <w:commentReference w:id="21"/>
      </w:r>
    </w:p>
    <w:p w14:paraId="66DDACA1" w14:textId="32D1C69A" w:rsidR="00241BDB" w:rsidRDefault="00241BDB" w:rsidP="00DF16F7">
      <w:pPr>
        <w:pStyle w:val="Bodynumberedlevel1"/>
        <w:numPr>
          <w:ilvl w:val="0"/>
          <w:numId w:val="0"/>
        </w:numPr>
        <w:ind w:left="709"/>
        <w:rPr>
          <w:u w:val="single"/>
        </w:rPr>
      </w:pPr>
      <w:commentRangeStart w:id="22"/>
      <w:r>
        <w:rPr>
          <w:u w:val="single"/>
        </w:rPr>
        <w:t xml:space="preserve">20A </w:t>
      </w:r>
      <w:r w:rsidRPr="00490FA3">
        <w:rPr>
          <w:u w:val="single"/>
        </w:rPr>
        <w:t>The Mata-au (Clutha River) takes its name from a Kai Tahu whakapapa that traces the genealogy of water. On that basis, the Mata-au is seen as a descendant of the creation traditions.</w:t>
      </w:r>
      <w:commentRangeEnd w:id="22"/>
      <w:r w:rsidR="00F66ACD">
        <w:rPr>
          <w:rStyle w:val="CommentReference"/>
          <w:rFonts w:cs="Arial"/>
          <w:sz w:val="18"/>
          <w:szCs w:val="24"/>
          <w:u w:val="single"/>
        </w:rPr>
        <w:commentReference w:id="22"/>
      </w:r>
    </w:p>
    <w:p w14:paraId="56BA2BE9" w14:textId="6E7E6F60" w:rsidR="005C7DCE" w:rsidRDefault="00F77271" w:rsidP="00DF16F7">
      <w:pPr>
        <w:pStyle w:val="Bodynumberedlevel1"/>
        <w:numPr>
          <w:ilvl w:val="0"/>
          <w:numId w:val="0"/>
        </w:numPr>
        <w:ind w:left="709"/>
        <w:rPr>
          <w:u w:val="single"/>
        </w:rPr>
      </w:pPr>
      <w:commentRangeStart w:id="23"/>
      <w:r>
        <w:rPr>
          <w:u w:val="single"/>
        </w:rPr>
        <w:t xml:space="preserve">20B </w:t>
      </w:r>
      <w:r w:rsidRPr="0017677D">
        <w:rPr>
          <w:u w:val="single"/>
        </w:rPr>
        <w:t>The Mata-au and the H</w:t>
      </w:r>
      <w:r w:rsidR="00325B0D">
        <w:rPr>
          <w:u w:val="single"/>
        </w:rPr>
        <w:t>ā</w:t>
      </w:r>
      <w:r w:rsidRPr="0017677D">
        <w:rPr>
          <w:u w:val="single"/>
        </w:rPr>
        <w:t>wea River were part of inland mahika kai trails, with the Mata-au also a key transportation route for pounamu from inland areas t</w:t>
      </w:r>
      <w:r w:rsidR="00F123B4" w:rsidRPr="0017677D">
        <w:rPr>
          <w:u w:val="single"/>
        </w:rPr>
        <w:t>o settlements on the coast.</w:t>
      </w:r>
      <w:commentRangeEnd w:id="23"/>
      <w:r w:rsidR="006D1A3B">
        <w:rPr>
          <w:rStyle w:val="CommentReference"/>
          <w:rFonts w:cs="Arial"/>
          <w:sz w:val="18"/>
          <w:szCs w:val="24"/>
          <w:u w:val="single"/>
        </w:rPr>
        <w:commentReference w:id="23"/>
      </w:r>
    </w:p>
    <w:p w14:paraId="6AA9D1FB" w14:textId="4D679CAB" w:rsidR="00F77271" w:rsidRDefault="005C7DCE" w:rsidP="00DF16F7">
      <w:pPr>
        <w:pStyle w:val="Bodynumberedlevel1"/>
        <w:numPr>
          <w:ilvl w:val="0"/>
          <w:numId w:val="0"/>
        </w:numPr>
        <w:ind w:left="709"/>
        <w:rPr>
          <w:strike/>
        </w:rPr>
      </w:pPr>
      <w:commentRangeStart w:id="24"/>
      <w:r>
        <w:rPr>
          <w:u w:val="single"/>
        </w:rPr>
        <w:t xml:space="preserve">20C </w:t>
      </w:r>
      <w:r w:rsidRPr="001E0210">
        <w:rPr>
          <w:u w:val="single"/>
        </w:rPr>
        <w:t>Te Rua Tupapaku is a kaika mahika kai located on the Mata-au where weka, tuna (eels) and kauru (cabbage tree root) were gathered. It is also recorded as a fortified permanent pa.</w:t>
      </w:r>
      <w:commentRangeEnd w:id="24"/>
      <w:r w:rsidR="005B5E87" w:rsidRPr="008D6FF1">
        <w:rPr>
          <w:rStyle w:val="CommentReference"/>
          <w:rFonts w:cs="Arial"/>
          <w:strike/>
          <w:sz w:val="18"/>
          <w:szCs w:val="24"/>
        </w:rPr>
        <w:commentReference w:id="24"/>
      </w:r>
      <w:r w:rsidR="00F123B4" w:rsidRPr="008D6FF1">
        <w:rPr>
          <w:strike/>
        </w:rPr>
        <w:t xml:space="preserve"> </w:t>
      </w:r>
    </w:p>
    <w:p w14:paraId="73394DDF" w14:textId="1B72E668" w:rsidR="006D1A3B" w:rsidRPr="008D6FF1" w:rsidRDefault="006D1A3B" w:rsidP="00DF16F7">
      <w:pPr>
        <w:pStyle w:val="Bodynumberedlevel1"/>
        <w:numPr>
          <w:ilvl w:val="0"/>
          <w:numId w:val="0"/>
        </w:numPr>
        <w:ind w:left="709"/>
        <w:rPr>
          <w:strike/>
        </w:rPr>
      </w:pPr>
      <w:commentRangeStart w:id="25"/>
      <w:r>
        <w:rPr>
          <w:u w:val="single"/>
        </w:rPr>
        <w:lastRenderedPageBreak/>
        <w:t xml:space="preserve">20D </w:t>
      </w:r>
      <w:r w:rsidRPr="00952351">
        <w:rPr>
          <w:u w:val="single"/>
        </w:rPr>
        <w:t>The mana whenua values associated with this ONF include, but may not be limited to, wahi taoka, ara tawhito, mahika kai, nohoaka, urupa, pa and wahi tapu.</w:t>
      </w:r>
      <w:commentRangeEnd w:id="25"/>
      <w:r w:rsidR="00C723F3" w:rsidRPr="008D6FF1">
        <w:rPr>
          <w:rStyle w:val="CommentReference"/>
          <w:rFonts w:cs="Arial"/>
          <w:strike/>
          <w:sz w:val="18"/>
          <w:szCs w:val="24"/>
        </w:rPr>
        <w:commentReference w:id="25"/>
      </w:r>
    </w:p>
    <w:p w14:paraId="50AC99CA" w14:textId="2978B56D" w:rsidR="002F366A" w:rsidRPr="007F11A5" w:rsidRDefault="00BD7399" w:rsidP="002F366A">
      <w:pPr>
        <w:pStyle w:val="Minorheading1"/>
      </w:pPr>
      <w:r>
        <w:t>H</w:t>
      </w:r>
      <w:r w:rsidR="002F366A" w:rsidRPr="007F11A5">
        <w:t>istoric</w:t>
      </w:r>
      <w:r w:rsidR="002965B8" w:rsidRPr="007F11A5">
        <w:t xml:space="preserve"> attributes and</w:t>
      </w:r>
      <w:r w:rsidR="002F366A" w:rsidRPr="007F11A5">
        <w:t xml:space="preserve"> values</w:t>
      </w:r>
    </w:p>
    <w:p w14:paraId="01F66151" w14:textId="77777777" w:rsidR="001A70FA" w:rsidRDefault="001A70FA" w:rsidP="001A70FA">
      <w:pPr>
        <w:pStyle w:val="Bodynumberedlevel1"/>
      </w:pPr>
      <w:r>
        <w:t>Strong historic associations with access into the Upper Clutha for early European and Chinese settlers and gold miners and early transport infrastructure (including evidence of historic ferries and punts around Albert Town and the Red Bridge.</w:t>
      </w:r>
    </w:p>
    <w:p w14:paraId="6400037E" w14:textId="3151AEC7" w:rsidR="001A70FA" w:rsidRDefault="001A70FA" w:rsidP="001A70FA">
      <w:pPr>
        <w:pStyle w:val="Bodynumberedlevel1"/>
      </w:pPr>
      <w:r>
        <w:t xml:space="preserve">Strong historic associations with gold mining in and alongside the Mata-au Clutha River, </w:t>
      </w:r>
      <w:r w:rsidR="00D835DB" w:rsidRPr="00D835DB">
        <w:rPr>
          <w:color w:val="0070C0"/>
          <w:u w:val="single"/>
        </w:rPr>
        <w:t>and on the Poplar Beach terrace</w:t>
      </w:r>
      <w:r w:rsidR="00D835DB" w:rsidRPr="00D835DB">
        <w:rPr>
          <w:color w:val="0070C0"/>
        </w:rPr>
        <w:t xml:space="preserve"> </w:t>
      </w:r>
      <w:r>
        <w:t>and associated physical remnants, including evidence of sluicing and dredging.</w:t>
      </w:r>
    </w:p>
    <w:p w14:paraId="6F92D2E9" w14:textId="2CBC8E0C" w:rsidR="001A70FA" w:rsidRDefault="001A70FA" w:rsidP="001A70FA">
      <w:pPr>
        <w:pStyle w:val="Bodynumberedlevel1"/>
      </w:pPr>
      <w:r>
        <w:t>Strong historic associations with early European development and pastoralism in the area, including the pioneer graveyard at Albert Town.</w:t>
      </w:r>
    </w:p>
    <w:p w14:paraId="77B1AC58" w14:textId="0007E229" w:rsidR="00C343F9" w:rsidRDefault="00BD7399" w:rsidP="00C805EF">
      <w:pPr>
        <w:pStyle w:val="Minorheading1"/>
      </w:pPr>
      <w:bookmarkStart w:id="26" w:name="_Hlk159484783"/>
      <w:r>
        <w:t>S</w:t>
      </w:r>
      <w:r w:rsidR="00F60833" w:rsidRPr="007F11A5">
        <w:t>hared and recognised values</w:t>
      </w:r>
    </w:p>
    <w:bookmarkEnd w:id="26"/>
    <w:p w14:paraId="4D85302C" w14:textId="77777777" w:rsidR="001A70FA" w:rsidRDefault="001A70FA" w:rsidP="001A70FA">
      <w:pPr>
        <w:pStyle w:val="Bodynumberedlevel1"/>
      </w:pPr>
      <w:r>
        <w:t>Nationally recognised values of the Mata-au Clutha River as the highest volume and flow river in New Zealand.</w:t>
      </w:r>
    </w:p>
    <w:p w14:paraId="0995D58A" w14:textId="0266C925" w:rsidR="001A70FA" w:rsidRDefault="001A70FA" w:rsidP="001A70FA">
      <w:pPr>
        <w:pStyle w:val="Bodynumberedlevel1"/>
      </w:pPr>
      <w:r>
        <w:t>Locally shared and recognised values for the contribution of the PA to the Upper Clutha Basin sense of place and distinctiveness and its recreational attributes.</w:t>
      </w:r>
    </w:p>
    <w:p w14:paraId="1ABC1010" w14:textId="31A3C87B" w:rsidR="001A70FA" w:rsidRDefault="00BD7399" w:rsidP="001A70FA">
      <w:pPr>
        <w:pStyle w:val="Minorheading1"/>
      </w:pPr>
      <w:r>
        <w:t>R</w:t>
      </w:r>
      <w:r w:rsidR="001A70FA" w:rsidRPr="001A70FA">
        <w:t>ecreation attributes and values</w:t>
      </w:r>
    </w:p>
    <w:p w14:paraId="36E909B4" w14:textId="0B6FCE3D" w:rsidR="00500563" w:rsidRDefault="00500563" w:rsidP="00500563">
      <w:pPr>
        <w:pStyle w:val="Bodynumberedlevel1"/>
      </w:pPr>
      <w:r>
        <w:t>Highly valued destination for kayaking, rafting, and fishing (particularly fly fishing) on the Mata-au and Hāwea River. Jetboating is popular on the Mata-au</w:t>
      </w:r>
      <w:r w:rsidR="00392084">
        <w:t xml:space="preserve"> Clutha River</w:t>
      </w:r>
      <w:r w:rsidR="00B74641">
        <w:t xml:space="preserve"> </w:t>
      </w:r>
      <w:commentRangeStart w:id="27"/>
      <w:r w:rsidR="00B74641" w:rsidRPr="00271F82">
        <w:rPr>
          <w:u w:val="single"/>
        </w:rPr>
        <w:t xml:space="preserve">and </w:t>
      </w:r>
      <w:r w:rsidR="00271F82" w:rsidRPr="00271F82">
        <w:rPr>
          <w:u w:val="single"/>
        </w:rPr>
        <w:t xml:space="preserve">the river is identified as a </w:t>
      </w:r>
      <w:r w:rsidR="00E42445">
        <w:rPr>
          <w:u w:val="single"/>
        </w:rPr>
        <w:t>nationally significant</w:t>
      </w:r>
      <w:r w:rsidR="00271F82" w:rsidRPr="00271F82">
        <w:rPr>
          <w:u w:val="single"/>
        </w:rPr>
        <w:t xml:space="preserve"> fishery</w:t>
      </w:r>
      <w:commentRangeEnd w:id="27"/>
      <w:r w:rsidR="00412689">
        <w:rPr>
          <w:rStyle w:val="CommentReference"/>
          <w:rFonts w:cs="Arial"/>
          <w:sz w:val="18"/>
          <w:szCs w:val="24"/>
        </w:rPr>
        <w:commentReference w:id="27"/>
      </w:r>
      <w:r>
        <w:t>.</w:t>
      </w:r>
    </w:p>
    <w:p w14:paraId="25261A7B" w14:textId="77777777" w:rsidR="00500563" w:rsidRDefault="00500563" w:rsidP="00500563">
      <w:pPr>
        <w:pStyle w:val="Bodynumberedlevel1"/>
      </w:pPr>
      <w:r>
        <w:t>Camping at Albert Town campground, and swimming and picnicking at easily accessible spots along the rivers; Freedom camping for self-contained vehicles in accessible spots along the rivers, outside of prohibited zones.</w:t>
      </w:r>
    </w:p>
    <w:p w14:paraId="41D29D3A" w14:textId="77777777" w:rsidR="00500563" w:rsidRDefault="00500563" w:rsidP="00500563">
      <w:pPr>
        <w:pStyle w:val="Bodynumberedlevel1"/>
      </w:pPr>
      <w:r>
        <w:t>Very popular destination for walking and mountain biking on the network of trails that run along both sides of the Mata-au Clutha River between The Outlet and Luggate, and on the Hāwea River Track.</w:t>
      </w:r>
    </w:p>
    <w:p w14:paraId="47E68AEB" w14:textId="55447456" w:rsidR="00500563" w:rsidRDefault="00500563" w:rsidP="00500563">
      <w:pPr>
        <w:pStyle w:val="Bodynumberedlevel1"/>
      </w:pPr>
      <w:r>
        <w:t xml:space="preserve">Events associated with kayaking national events, including national freestyle, national secondary schools and open nationals involving Hāwea Standing Wave structure (outside the </w:t>
      </w:r>
      <w:r w:rsidR="000F654D">
        <w:t>PA</w:t>
      </w:r>
      <w:r>
        <w:t>) and reaches of the lower Hāwea.</w:t>
      </w:r>
    </w:p>
    <w:tbl>
      <w:tblPr>
        <w:tblStyle w:val="TableGridLigh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227" w:type="dxa"/>
          <w:right w:w="227" w:type="dxa"/>
        </w:tblCellMar>
        <w:tblLook w:val="0600" w:firstRow="0" w:lastRow="0" w:firstColumn="0" w:lastColumn="0" w:noHBand="1" w:noVBand="1"/>
      </w:tblPr>
      <w:tblGrid>
        <w:gridCol w:w="9016"/>
      </w:tblGrid>
      <w:tr w:rsidR="00DD163F" w:rsidRPr="007F11A5" w14:paraId="7A38B764" w14:textId="77777777" w:rsidTr="00725647">
        <w:tc>
          <w:tcPr>
            <w:tcW w:w="9016" w:type="dxa"/>
            <w:shd w:val="clear" w:color="auto" w:fill="CEDBE6" w:themeFill="background2"/>
          </w:tcPr>
          <w:p w14:paraId="4CC07142" w14:textId="51BDABC3" w:rsidR="00DD163F" w:rsidRPr="007F11A5" w:rsidRDefault="00DD163F" w:rsidP="00725647">
            <w:pPr>
              <w:pStyle w:val="Minorheading1"/>
            </w:pPr>
            <w:r w:rsidRPr="007F11A5">
              <w:t>Perceptual (Sensory) Attributes and Values</w:t>
            </w:r>
          </w:p>
          <w:p w14:paraId="5890E5E4" w14:textId="26E32446" w:rsidR="00C343F9" w:rsidRDefault="00500563" w:rsidP="00725647">
            <w:pPr>
              <w:pStyle w:val="Bodyunnumbered"/>
            </w:pPr>
            <w:r w:rsidRPr="00500563">
              <w:t>Legibility and Expressiveness • Coherence • Views to the area • Views from the area • Naturalness • Memorability • Transient values • Remoteness / Wildness • Aesthetic qualities and values</w:t>
            </w:r>
          </w:p>
          <w:p w14:paraId="77DD2747" w14:textId="01FCC151" w:rsidR="00DD163F" w:rsidRPr="007F11A5" w:rsidRDefault="00DD163F" w:rsidP="00725647">
            <w:pPr>
              <w:pStyle w:val="Bodyunnumbered"/>
            </w:pPr>
          </w:p>
        </w:tc>
      </w:tr>
    </w:tbl>
    <w:p w14:paraId="3BD1F8FE" w14:textId="6CBAA5BC" w:rsidR="00F60833" w:rsidRPr="007F11A5" w:rsidRDefault="00F60833" w:rsidP="00C805EF">
      <w:pPr>
        <w:pStyle w:val="Minorheading1"/>
      </w:pPr>
      <w:r w:rsidRPr="00465D1B">
        <w:t xml:space="preserve">Legibility and </w:t>
      </w:r>
      <w:r w:rsidR="00FF1DBF" w:rsidRPr="00465D1B">
        <w:t>e</w:t>
      </w:r>
      <w:r w:rsidRPr="00465D1B">
        <w:t xml:space="preserve">xpressiveness </w:t>
      </w:r>
      <w:r w:rsidR="002F366A" w:rsidRPr="00465D1B">
        <w:t>attributes</w:t>
      </w:r>
      <w:r w:rsidR="00D53379" w:rsidRPr="00465D1B">
        <w:t xml:space="preserve"> and values</w:t>
      </w:r>
    </w:p>
    <w:p w14:paraId="7D7B4C91" w14:textId="77777777" w:rsidR="00FC5293" w:rsidRDefault="00FC5293" w:rsidP="00FC5293">
      <w:pPr>
        <w:pStyle w:val="Bodynumberedlevel1"/>
      </w:pPr>
      <w:r>
        <w:t>The course of the Mata-au Clutha River and the fluvial escarpments and terraces within the river corridor are highly visible and expressive and provide clear evidence of the eroding action of the river on the surrounding glacial outwash plains.</w:t>
      </w:r>
    </w:p>
    <w:p w14:paraId="7E3548B7" w14:textId="6661F138" w:rsidR="00FC5293" w:rsidRDefault="00FC5293" w:rsidP="00FC5293">
      <w:pPr>
        <w:pStyle w:val="Bodynumberedlevel1"/>
      </w:pPr>
      <w:r>
        <w:t>The eroded scarp on the western part of the penultimate Hāwea terminal moraine is a striking and expressive landform that is clearly related to the erosive action of the H</w:t>
      </w:r>
      <w:r w:rsidR="00102728">
        <w:t>ā</w:t>
      </w:r>
      <w:r>
        <w:t xml:space="preserve">wea River. It is visually prominent from the Hāwea Flats and the Hāwea River Track. </w:t>
      </w:r>
    </w:p>
    <w:p w14:paraId="655AF2B9" w14:textId="13BDEFD9" w:rsidR="00FC5293" w:rsidRDefault="00FC5293" w:rsidP="00FC5293">
      <w:pPr>
        <w:pStyle w:val="Minorheading1"/>
      </w:pPr>
      <w:r>
        <w:lastRenderedPageBreak/>
        <w:t>Coherence</w:t>
      </w:r>
      <w:r w:rsidR="00102728">
        <w:t xml:space="preserve"> </w:t>
      </w:r>
    </w:p>
    <w:p w14:paraId="6DD77449" w14:textId="77777777" w:rsidR="00FC5293" w:rsidRPr="00FC5293" w:rsidRDefault="00FC5293" w:rsidP="00FC5293">
      <w:pPr>
        <w:pStyle w:val="Bodynumberedlevel1"/>
      </w:pPr>
      <w:r w:rsidRPr="00FC5293">
        <w:t>Coherent pattern formed by the river course, escarpment and fluvial terrace landforms, with linking vegetation patterns of willows along the river edges and kānuka on escarpments and some terraces.</w:t>
      </w:r>
    </w:p>
    <w:p w14:paraId="529F55B1" w14:textId="77777777" w:rsidR="00C343F9" w:rsidRDefault="00F60833" w:rsidP="00FD0E99">
      <w:pPr>
        <w:pStyle w:val="Minorheading1"/>
      </w:pPr>
      <w:r w:rsidRPr="007F11A5">
        <w:t>Particularly important views to and from the area</w:t>
      </w:r>
    </w:p>
    <w:p w14:paraId="4E8D0AD3" w14:textId="77777777" w:rsidR="00FC5293" w:rsidRDefault="00FC5293" w:rsidP="00FC5293">
      <w:pPr>
        <w:pStyle w:val="Bodynumberedlevel1"/>
      </w:pPr>
      <w:r>
        <w:t xml:space="preserve">Enclosed highly attractive views from the surface of the rivers are dominated by the waterbody, its vegetated margins and the immediate riverbanks or escarpments. </w:t>
      </w:r>
    </w:p>
    <w:p w14:paraId="13E51C71" w14:textId="77777777" w:rsidR="00FC5293" w:rsidRDefault="00FC5293" w:rsidP="00FC5293">
      <w:pPr>
        <w:pStyle w:val="Bodynumberedlevel1"/>
      </w:pPr>
      <w:r>
        <w:t>High amenity views from the walking and cycling tracks that take in the dynamic river waters and the series of imposing escarpments and terraces that step up from the rivers. The scale, clarity and impact of these landforms is greater in the Mata-au Clutha corridor than in the lower Hāwea River. There is a varied level of enclosure experienced along the tracks, with long-range views to the mountain ranges available from some areas, and restricted mid-range views of the river corridor from others. The river course, escarpment and fluvial terrace landforms, with linking vegetation patterns of willows along the river edges and kānuka on escarpments and some terraces form a coherent pattern as people move through the ONF.</w:t>
      </w:r>
    </w:p>
    <w:p w14:paraId="37084036" w14:textId="272196F6" w:rsidR="00F60833" w:rsidRPr="007F11A5" w:rsidRDefault="00F60833" w:rsidP="00C805EF">
      <w:pPr>
        <w:pStyle w:val="Minorheading1"/>
      </w:pPr>
      <w:r w:rsidRPr="007F11A5">
        <w:t>Naturalness</w:t>
      </w:r>
      <w:r w:rsidR="00C5147C" w:rsidRPr="007F11A5">
        <w:t xml:space="preserve"> attributes and values</w:t>
      </w:r>
    </w:p>
    <w:p w14:paraId="50EE5AC1" w14:textId="77777777" w:rsidR="00FC5293" w:rsidRDefault="00FC5293" w:rsidP="00FC5293">
      <w:pPr>
        <w:pStyle w:val="Bodynumberedlevel1"/>
      </w:pPr>
      <w:r>
        <w:t>The Mata-au Clutha River has unmodified flow characteristics and generally unmodified and dynamic geomorphology, with ongoing processes of fluvial erosion and deposition. The exception is the true right bank upstream of the Albert Town bridge, where erosion hazards are being managed by rock revetments and bank reshaping. Natural processes of vegetation spread are occurring and the scarps and terraces (in places) support significant indigenous vegetation communities.</w:t>
      </w:r>
    </w:p>
    <w:p w14:paraId="631C72EE" w14:textId="7F041008" w:rsidR="00FC5293" w:rsidRDefault="00FC5293" w:rsidP="00FC5293">
      <w:pPr>
        <w:pStyle w:val="Bodynumberedlevel1"/>
      </w:pPr>
      <w:r w:rsidRPr="00FA3A1A">
        <w:rPr>
          <w:strike/>
          <w:color w:val="0070C0"/>
        </w:rPr>
        <w:t>Although</w:t>
      </w:r>
      <w:r>
        <w:t xml:space="preserve"> </w:t>
      </w:r>
      <w:r w:rsidR="00D835DB" w:rsidRPr="00FA3A1A">
        <w:rPr>
          <w:color w:val="0070C0"/>
          <w:u w:val="single"/>
        </w:rPr>
        <w:t>R</w:t>
      </w:r>
      <w:r w:rsidRPr="00FA3A1A">
        <w:rPr>
          <w:strike/>
          <w:color w:val="0070C0"/>
        </w:rPr>
        <w:t>r</w:t>
      </w:r>
      <w:r>
        <w:t>ural living, campgrounds, modified landforms</w:t>
      </w:r>
      <w:commentRangeStart w:id="28"/>
      <w:r w:rsidR="005E68C4" w:rsidRPr="00D06032">
        <w:rPr>
          <w:u w:val="single"/>
        </w:rPr>
        <w:t>,</w:t>
      </w:r>
      <w:r w:rsidR="00CA581F">
        <w:rPr>
          <w:u w:val="single"/>
        </w:rPr>
        <w:t xml:space="preserve"> </w:t>
      </w:r>
      <w:r w:rsidR="005E68C4" w:rsidRPr="00D06032">
        <w:rPr>
          <w:u w:val="single"/>
        </w:rPr>
        <w:t>pine plantations</w:t>
      </w:r>
      <w:commentRangeEnd w:id="28"/>
      <w:r w:rsidR="004C2FAC">
        <w:rPr>
          <w:rStyle w:val="CommentReference"/>
          <w:rFonts w:cs="Arial"/>
          <w:sz w:val="18"/>
          <w:szCs w:val="24"/>
        </w:rPr>
        <w:commentReference w:id="28"/>
      </w:r>
      <w:r w:rsidR="00D835DB">
        <w:t xml:space="preserve">, tracks, </w:t>
      </w:r>
      <w:r w:rsidRPr="00FA3A1A">
        <w:rPr>
          <w:strike/>
          <w:color w:val="0070C0"/>
        </w:rPr>
        <w:t>and</w:t>
      </w:r>
      <w:r>
        <w:t xml:space="preserve"> intensive </w:t>
      </w:r>
      <w:r w:rsidR="00D835DB" w:rsidRPr="00FA3A1A">
        <w:rPr>
          <w:color w:val="0070C0"/>
          <w:u w:val="single"/>
        </w:rPr>
        <w:t xml:space="preserve">productive </w:t>
      </w:r>
      <w:r>
        <w:t xml:space="preserve">farming </w:t>
      </w:r>
      <w:r w:rsidR="00D835DB" w:rsidRPr="00FA3A1A">
        <w:rPr>
          <w:color w:val="0070C0"/>
          <w:u w:val="single"/>
        </w:rPr>
        <w:t xml:space="preserve">(including pivot irrigation), horticulture, </w:t>
      </w:r>
      <w:commentRangeStart w:id="29"/>
      <w:r w:rsidR="00692D56">
        <w:rPr>
          <w:color w:val="00B050"/>
          <w:u w:val="single"/>
        </w:rPr>
        <w:t xml:space="preserve">vegetation management, modified landforms </w:t>
      </w:r>
      <w:commentRangeEnd w:id="29"/>
      <w:r w:rsidR="00EE2423" w:rsidRPr="00FA3A1A">
        <w:rPr>
          <w:rStyle w:val="CommentReference"/>
          <w:rFonts w:cs="Arial"/>
          <w:color w:val="0070C0"/>
          <w:sz w:val="18"/>
          <w:szCs w:val="24"/>
          <w:u w:val="single"/>
        </w:rPr>
        <w:commentReference w:id="29"/>
      </w:r>
      <w:r w:rsidR="00D835DB" w:rsidRPr="00FA3A1A">
        <w:rPr>
          <w:color w:val="0070C0"/>
          <w:u w:val="single"/>
        </w:rPr>
        <w:t>and associated infrastructure</w:t>
      </w:r>
      <w:r w:rsidR="00D835DB" w:rsidRPr="00FA3A1A">
        <w:rPr>
          <w:color w:val="0070C0"/>
        </w:rPr>
        <w:t xml:space="preserve"> </w:t>
      </w:r>
      <w:r>
        <w:t>are present with the PA</w:t>
      </w:r>
      <w:r w:rsidR="00D835DB">
        <w:t>.</w:t>
      </w:r>
      <w:r>
        <w:t xml:space="preserve"> </w:t>
      </w:r>
      <w:r w:rsidR="00D835DB" w:rsidRPr="00FA3A1A">
        <w:rPr>
          <w:color w:val="0070C0"/>
          <w:u w:val="single"/>
        </w:rPr>
        <w:t>T</w:t>
      </w:r>
      <w:r w:rsidRPr="00FA3A1A">
        <w:rPr>
          <w:strike/>
          <w:color w:val="0070C0"/>
        </w:rPr>
        <w:t>t</w:t>
      </w:r>
      <w:r>
        <w:t xml:space="preserve">his domestication and modification </w:t>
      </w:r>
      <w:r w:rsidRPr="00FA3A1A">
        <w:rPr>
          <w:strike/>
          <w:color w:val="0070C0"/>
        </w:rPr>
        <w:t>is dwarfed by</w:t>
      </w:r>
      <w:r w:rsidRPr="00FA3A1A">
        <w:rPr>
          <w:color w:val="0070C0"/>
        </w:rPr>
        <w:t xml:space="preserve"> </w:t>
      </w:r>
      <w:r w:rsidR="00D835DB" w:rsidRPr="00FA3A1A">
        <w:rPr>
          <w:color w:val="0070C0"/>
          <w:u w:val="single"/>
        </w:rPr>
        <w:t xml:space="preserve">sits comfortably within </w:t>
      </w:r>
      <w:r>
        <w:t xml:space="preserve">the scale of the </w:t>
      </w:r>
      <w:r w:rsidRPr="00FA3A1A">
        <w:rPr>
          <w:strike/>
          <w:color w:val="0070C0"/>
        </w:rPr>
        <w:t xml:space="preserve">soaring </w:t>
      </w:r>
      <w:r>
        <w:t>river terrace escarpments</w:t>
      </w:r>
      <w:r w:rsidR="00D835DB">
        <w:t>,</w:t>
      </w:r>
      <w:r w:rsidR="00FA3A1A">
        <w:t xml:space="preserve"> </w:t>
      </w:r>
      <w:r w:rsidRPr="00FA3A1A">
        <w:rPr>
          <w:strike/>
          <w:color w:val="0070C0"/>
        </w:rPr>
        <w:t>and</w:t>
      </w:r>
      <w:r>
        <w:t xml:space="preserve"> the areas of indigenous vegetation, and </w:t>
      </w:r>
      <w:r w:rsidR="00FA3A1A" w:rsidRPr="00FA3A1A">
        <w:rPr>
          <w:color w:val="0070C0"/>
          <w:u w:val="single"/>
        </w:rPr>
        <w:t>the wider surrounding mountain landscape</w:t>
      </w:r>
      <w:r w:rsidR="00FA3A1A">
        <w:t xml:space="preserve">. </w:t>
      </w:r>
      <w:r w:rsidR="00FA3A1A" w:rsidRPr="00FA3A1A">
        <w:rPr>
          <w:color w:val="0070C0"/>
        </w:rPr>
        <w:t>T</w:t>
      </w:r>
      <w:r w:rsidRPr="00FA3A1A">
        <w:rPr>
          <w:strike/>
          <w:color w:val="0070C0"/>
        </w:rPr>
        <w:t>t</w:t>
      </w:r>
      <w:r>
        <w:t xml:space="preserve">here is a high perception of naturalness overall. </w:t>
      </w:r>
    </w:p>
    <w:p w14:paraId="557205FA" w14:textId="6EB8DC5E" w:rsidR="00FC5293" w:rsidRDefault="00FC5293" w:rsidP="00FC5293">
      <w:pPr>
        <w:pStyle w:val="Bodynumberedlevel1"/>
      </w:pPr>
      <w:r>
        <w:t xml:space="preserve">Flow characteristics on the Hāwea River are managed by control gates at the Lake Hāwea outlet, but the lower stretch of the river is otherwise relatively unmodified. There is a perception of </w:t>
      </w:r>
      <w:r w:rsidRPr="008440C2">
        <w:rPr>
          <w:strike/>
          <w:color w:val="0070C0"/>
        </w:rPr>
        <w:t xml:space="preserve">significant </w:t>
      </w:r>
      <w:r>
        <w:t>naturalness, despite the presence of crack willows</w:t>
      </w:r>
      <w:r w:rsidR="00692D56">
        <w:rPr>
          <w:color w:val="00B050"/>
          <w:u w:val="single"/>
        </w:rPr>
        <w:t>,</w:t>
      </w:r>
      <w:r>
        <w:t xml:space="preserve"> </w:t>
      </w:r>
      <w:r w:rsidRPr="00692D56">
        <w:rPr>
          <w:strike/>
          <w:color w:val="00B050"/>
        </w:rPr>
        <w:t xml:space="preserve">and </w:t>
      </w:r>
      <w:r>
        <w:t>the built interventions at Albert Town campground</w:t>
      </w:r>
      <w:r w:rsidR="00692D56">
        <w:t xml:space="preserve"> </w:t>
      </w:r>
      <w:commentRangeStart w:id="30"/>
      <w:r w:rsidR="00692D56">
        <w:rPr>
          <w:color w:val="00B050"/>
          <w:u w:val="single"/>
        </w:rPr>
        <w:t>the presence of Rural living at Poplar Beach and the trails</w:t>
      </w:r>
      <w:commentRangeEnd w:id="30"/>
      <w:r w:rsidR="00F150CB">
        <w:rPr>
          <w:rStyle w:val="CommentReference"/>
          <w:rFonts w:cs="Arial"/>
          <w:sz w:val="18"/>
          <w:szCs w:val="24"/>
        </w:rPr>
        <w:commentReference w:id="30"/>
      </w:r>
      <w:r>
        <w:t>.</w:t>
      </w:r>
    </w:p>
    <w:p w14:paraId="11DB07D9" w14:textId="77777777" w:rsidR="00C343F9" w:rsidRDefault="0012751A" w:rsidP="0012751A">
      <w:pPr>
        <w:pStyle w:val="Minorheading1"/>
      </w:pPr>
      <w:r w:rsidRPr="007F11A5">
        <w:t>Memorability attributes and values</w:t>
      </w:r>
    </w:p>
    <w:p w14:paraId="3D703E1E" w14:textId="77777777" w:rsidR="00397E62" w:rsidRPr="00397E62" w:rsidRDefault="00397E62" w:rsidP="00397E62">
      <w:pPr>
        <w:pStyle w:val="Bodynumberedlevel1"/>
      </w:pPr>
      <w:r w:rsidRPr="00397E62">
        <w:t xml:space="preserve">The dramatic scale of the river corridor, the powerful flow and clear turquoise waters of the Mata-au Clutha River, the contrasts between the scarp and terrace landforms, and the sense of enclosure experienced by people accessing the rivers and adjacent public tracks create a highly memorable landscape.   </w:t>
      </w:r>
    </w:p>
    <w:p w14:paraId="7909CD81" w14:textId="53AC2EC9" w:rsidR="00F60833" w:rsidRPr="007F11A5" w:rsidRDefault="00F60833" w:rsidP="00C805EF">
      <w:pPr>
        <w:pStyle w:val="Minorheading1"/>
      </w:pPr>
      <w:r w:rsidRPr="007F11A5">
        <w:t xml:space="preserve">Transient </w:t>
      </w:r>
      <w:r w:rsidR="002F366A" w:rsidRPr="007F11A5">
        <w:t>attributes</w:t>
      </w:r>
      <w:r w:rsidR="00C5147C" w:rsidRPr="007F11A5">
        <w:t xml:space="preserve"> and values</w:t>
      </w:r>
    </w:p>
    <w:p w14:paraId="06A9AA86" w14:textId="77777777" w:rsidR="00397E62" w:rsidRPr="00397E62" w:rsidRDefault="00397E62" w:rsidP="00397E62">
      <w:pPr>
        <w:pStyle w:val="Bodynumberedlevel1"/>
      </w:pPr>
      <w:r w:rsidRPr="00397E62">
        <w:t>Transient attributes include fluctuations in the Hāwea River flow, the presence of wildlife, and the seasonal changes in the vegetation lining the river, particularly the gold of willows and poplars in autumn and their intense fresh green in spring.</w:t>
      </w:r>
    </w:p>
    <w:p w14:paraId="164E5337" w14:textId="216CEB3E" w:rsidR="002F366A" w:rsidRPr="007F11A5" w:rsidRDefault="00C5147C" w:rsidP="002F366A">
      <w:pPr>
        <w:pStyle w:val="Minorheading1"/>
      </w:pPr>
      <w:r w:rsidRPr="000363B6">
        <w:t>Remoteness</w:t>
      </w:r>
      <w:r w:rsidR="00D720CF">
        <w:t xml:space="preserve"> and </w:t>
      </w:r>
      <w:r w:rsidRPr="000363B6">
        <w:t>wildness</w:t>
      </w:r>
      <w:r w:rsidR="002F366A" w:rsidRPr="000363B6">
        <w:t xml:space="preserve"> attributes</w:t>
      </w:r>
      <w:r w:rsidR="00E627D5" w:rsidRPr="000363B6">
        <w:t xml:space="preserve"> and values</w:t>
      </w:r>
    </w:p>
    <w:p w14:paraId="02CD37A4" w14:textId="7B593435" w:rsidR="00D720CF" w:rsidRPr="00D720CF" w:rsidRDefault="00D720CF" w:rsidP="00D720CF">
      <w:pPr>
        <w:pStyle w:val="Bodynumberedlevel1"/>
      </w:pPr>
      <w:r w:rsidRPr="00D720CF">
        <w:t xml:space="preserve">People on the surface of the Mata-au downstream of Albert Town are </w:t>
      </w:r>
      <w:r w:rsidR="00FA3A1A" w:rsidRPr="00FA3A1A">
        <w:rPr>
          <w:color w:val="0070C0"/>
          <w:u w:val="single"/>
        </w:rPr>
        <w:t xml:space="preserve">often </w:t>
      </w:r>
      <w:r w:rsidRPr="00D720CF">
        <w:t xml:space="preserve">enclosed within the river corridor and fringing vegetation and experience </w:t>
      </w:r>
      <w:r w:rsidRPr="00FA3A1A">
        <w:rPr>
          <w:strike/>
          <w:color w:val="0070C0"/>
        </w:rPr>
        <w:t>a strong</w:t>
      </w:r>
      <w:r w:rsidRPr="00FA3A1A">
        <w:rPr>
          <w:color w:val="0070C0"/>
        </w:rPr>
        <w:t xml:space="preserve"> </w:t>
      </w:r>
      <w:r w:rsidR="00FA3A1A" w:rsidRPr="00FA3A1A">
        <w:rPr>
          <w:color w:val="0070C0"/>
          <w:u w:val="single"/>
        </w:rPr>
        <w:t>an appreciable</w:t>
      </w:r>
      <w:r w:rsidR="00FA3A1A" w:rsidRPr="00FA3A1A">
        <w:rPr>
          <w:color w:val="0070C0"/>
        </w:rPr>
        <w:t xml:space="preserve"> </w:t>
      </w:r>
      <w:r w:rsidRPr="00D720CF">
        <w:t>sense of remoteness and wildness. This is also true for people using those</w:t>
      </w:r>
      <w:r w:rsidR="00FA3A1A" w:rsidRPr="00FA3A1A">
        <w:rPr>
          <w:color w:val="0070C0"/>
          <w:u w:val="single"/>
        </w:rPr>
        <w:t xml:space="preserve"> parts of the</w:t>
      </w:r>
      <w:r w:rsidRPr="00FA3A1A">
        <w:rPr>
          <w:color w:val="0070C0"/>
          <w:u w:val="single"/>
        </w:rPr>
        <w:t xml:space="preserve"> </w:t>
      </w:r>
      <w:r w:rsidRPr="00D720CF">
        <w:t>trails that are separated from urban, rural living or intensive agriculture land uses.</w:t>
      </w:r>
    </w:p>
    <w:p w14:paraId="470B4E49" w14:textId="1AC8D2E5" w:rsidR="00F60833" w:rsidRPr="007F11A5" w:rsidRDefault="00F60833" w:rsidP="00C805EF">
      <w:pPr>
        <w:pStyle w:val="Minorheading1"/>
      </w:pPr>
      <w:r w:rsidRPr="007F11A5">
        <w:lastRenderedPageBreak/>
        <w:t xml:space="preserve">Aesthetic </w:t>
      </w:r>
      <w:r w:rsidR="002F366A" w:rsidRPr="007F11A5">
        <w:t>attributes</w:t>
      </w:r>
      <w:r w:rsidR="00E627D5" w:rsidRPr="007F11A5">
        <w:t xml:space="preserve"> and values</w:t>
      </w:r>
    </w:p>
    <w:p w14:paraId="5327C6B1" w14:textId="77777777" w:rsidR="00D720CF" w:rsidRDefault="00D720CF" w:rsidP="00D720CF">
      <w:pPr>
        <w:pStyle w:val="Bodynumberedlevel1"/>
      </w:pPr>
      <w:r>
        <w:t>The experience of all of the values identified above from a wide range of public viewpoints.</w:t>
      </w:r>
    </w:p>
    <w:p w14:paraId="37FE466C" w14:textId="77777777" w:rsidR="00D720CF" w:rsidRDefault="00D720CF" w:rsidP="00D720CF">
      <w:pPr>
        <w:pStyle w:val="Bodynumberedlevel1"/>
        <w:keepNext/>
      </w:pPr>
      <w:r>
        <w:t>More specifically, this includes:</w:t>
      </w:r>
    </w:p>
    <w:p w14:paraId="30E07A12" w14:textId="77777777" w:rsidR="00D720CF" w:rsidRDefault="00D720CF" w:rsidP="00D720CF">
      <w:pPr>
        <w:pStyle w:val="Bodynumberedlevel2"/>
      </w:pPr>
      <w:r>
        <w:t>The volume, scale and fast-moving flow of the Mata-au Clutha River.</w:t>
      </w:r>
    </w:p>
    <w:p w14:paraId="2EB7E067" w14:textId="77777777" w:rsidR="00D720CF" w:rsidRDefault="00D720CF" w:rsidP="00D720CF">
      <w:pPr>
        <w:pStyle w:val="Bodynumberedlevel2"/>
      </w:pPr>
      <w:r>
        <w:t>The distinctive swift water horseshoe bends and meanders in the rivers.</w:t>
      </w:r>
    </w:p>
    <w:p w14:paraId="5F289D6B" w14:textId="77777777" w:rsidR="00D720CF" w:rsidRDefault="00D720CF" w:rsidP="00D720CF">
      <w:pPr>
        <w:pStyle w:val="Bodynumberedlevel2"/>
      </w:pPr>
      <w:r>
        <w:t>The dramatic and expressive sequence of contrasting terrace and scarp fluvial landforms stepping up from the river courses.</w:t>
      </w:r>
    </w:p>
    <w:p w14:paraId="342BEF15" w14:textId="3AF7016D" w:rsidR="00D720CF" w:rsidRDefault="00D720CF" w:rsidP="00D720CF">
      <w:pPr>
        <w:pStyle w:val="Bodynumberedlevel2"/>
      </w:pPr>
      <w:r>
        <w:t>The autumn and spring colours of riverside willows and poplars</w:t>
      </w:r>
      <w:r w:rsidR="00FA3A1A" w:rsidRPr="00FA3A1A">
        <w:rPr>
          <w:color w:val="0070C0"/>
          <w:u w:val="single"/>
        </w:rPr>
        <w:t>, specimen trees</w:t>
      </w:r>
      <w:r w:rsidRPr="00FA3A1A">
        <w:rPr>
          <w:color w:val="0070C0"/>
        </w:rPr>
        <w:t xml:space="preserve"> </w:t>
      </w:r>
      <w:r>
        <w:t>and the contrasting turquoise colour of the Mata-au Clutha</w:t>
      </w:r>
      <w:r w:rsidR="00FA3A1A">
        <w:t xml:space="preserve"> </w:t>
      </w:r>
      <w:r w:rsidR="00FA3A1A" w:rsidRPr="00FA3A1A">
        <w:rPr>
          <w:color w:val="0070C0"/>
          <w:u w:val="single"/>
        </w:rPr>
        <w:t>and the changing colour of the grasslands</w:t>
      </w:r>
      <w:r w:rsidRPr="00FA3A1A">
        <w:rPr>
          <w:color w:val="0070C0"/>
          <w:u w:val="single"/>
        </w:rPr>
        <w:t>.</w:t>
      </w:r>
    </w:p>
    <w:p w14:paraId="147FD0F9" w14:textId="77777777" w:rsidR="00D720CF" w:rsidRDefault="00D720CF" w:rsidP="00D720CF">
      <w:pPr>
        <w:pStyle w:val="Bodynumberedlevel2"/>
      </w:pPr>
      <w:r>
        <w:t>The spread of indigenous vegetation, particularly kānuka woodland, along the rivers and escarpments and on some terraces.</w:t>
      </w:r>
    </w:p>
    <w:p w14:paraId="068099DB" w14:textId="4C844A55" w:rsidR="00D720CF" w:rsidRDefault="00D720CF" w:rsidP="00D720CF">
      <w:pPr>
        <w:pStyle w:val="Bodynumberedlevel2"/>
      </w:pPr>
      <w:r>
        <w:t xml:space="preserve">The ability to travel along the rivers on walking and cycling trails or on the water itself and to be </w:t>
      </w:r>
      <w:r w:rsidRPr="00FA3A1A">
        <w:rPr>
          <w:strike/>
          <w:color w:val="0070C0"/>
        </w:rPr>
        <w:t>immersed in the</w:t>
      </w:r>
      <w:r w:rsidRPr="00FA3A1A">
        <w:rPr>
          <w:color w:val="0070C0"/>
        </w:rPr>
        <w:t xml:space="preserve"> </w:t>
      </w:r>
      <w:r w:rsidR="00FA3A1A" w:rsidRPr="00FA3A1A">
        <w:rPr>
          <w:color w:val="0070C0"/>
          <w:u w:val="single"/>
        </w:rPr>
        <w:t>within the more</w:t>
      </w:r>
      <w:r w:rsidR="00FA3A1A" w:rsidRPr="00FA3A1A">
        <w:rPr>
          <w:color w:val="0070C0"/>
        </w:rPr>
        <w:t xml:space="preserve"> </w:t>
      </w:r>
      <w:r>
        <w:t>natural, wild and scenic qualities of the river corridor</w:t>
      </w:r>
      <w:r w:rsidRPr="00DF3A71">
        <w:rPr>
          <w:strike/>
          <w:color w:val="00B050"/>
        </w:rPr>
        <w:t>s</w:t>
      </w:r>
      <w:r w:rsidR="00DF3A71">
        <w:t xml:space="preserve"> </w:t>
      </w:r>
      <w:commentRangeStart w:id="31"/>
      <w:r w:rsidR="00DF3A71">
        <w:rPr>
          <w:color w:val="00B050"/>
          <w:u w:val="single"/>
        </w:rPr>
        <w:t>than of the Basin's adjacent flatlands</w:t>
      </w:r>
      <w:commentRangeEnd w:id="31"/>
      <w:r w:rsidR="001439D1">
        <w:rPr>
          <w:rStyle w:val="CommentReference"/>
          <w:rFonts w:cs="Arial"/>
          <w:sz w:val="18"/>
          <w:szCs w:val="24"/>
        </w:rPr>
        <w:commentReference w:id="31"/>
      </w:r>
      <w:r>
        <w:t>.</w:t>
      </w:r>
    </w:p>
    <w:tbl>
      <w:tblPr>
        <w:tblStyle w:val="TableGridLigh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227" w:type="dxa"/>
          <w:right w:w="227" w:type="dxa"/>
        </w:tblCellMar>
        <w:tblLook w:val="0600" w:firstRow="0" w:lastRow="0" w:firstColumn="0" w:lastColumn="0" w:noHBand="1" w:noVBand="1"/>
      </w:tblPr>
      <w:tblGrid>
        <w:gridCol w:w="9016"/>
      </w:tblGrid>
      <w:tr w:rsidR="00C77755" w:rsidRPr="007F11A5" w14:paraId="06894D85" w14:textId="77777777" w:rsidTr="00725647">
        <w:tc>
          <w:tcPr>
            <w:tcW w:w="9016" w:type="dxa"/>
            <w:shd w:val="clear" w:color="auto" w:fill="CEDBE6" w:themeFill="background2"/>
          </w:tcPr>
          <w:p w14:paraId="2254CA6B" w14:textId="65FF15C0" w:rsidR="00C77755" w:rsidRPr="007F11A5" w:rsidRDefault="00C77755" w:rsidP="00725647">
            <w:pPr>
              <w:pStyle w:val="Minorheading1"/>
            </w:pPr>
            <w:r w:rsidRPr="007F11A5">
              <w:t>Summary of Landscape Values</w:t>
            </w:r>
          </w:p>
          <w:p w14:paraId="29E639EC" w14:textId="271FE1CA" w:rsidR="00C77755" w:rsidRPr="007F11A5" w:rsidRDefault="00D720CF" w:rsidP="00725647">
            <w:pPr>
              <w:pStyle w:val="Bodyunnumbered"/>
            </w:pPr>
            <w:r w:rsidRPr="00D720CF">
              <w:t>Physical • Associative • Perceptual (Sensory)</w:t>
            </w:r>
          </w:p>
          <w:p w14:paraId="0048DE6B" w14:textId="77777777" w:rsidR="00C77755" w:rsidRPr="007F11A5" w:rsidRDefault="00C77755" w:rsidP="00725647">
            <w:pPr>
              <w:pStyle w:val="Bodyunnumbered"/>
            </w:pPr>
          </w:p>
        </w:tc>
      </w:tr>
    </w:tbl>
    <w:p w14:paraId="107E8C81" w14:textId="77777777" w:rsidR="00C77755" w:rsidRPr="007F11A5" w:rsidRDefault="00C77755" w:rsidP="00664318">
      <w:pPr>
        <w:pStyle w:val="Body"/>
        <w:keepNext/>
        <w:spacing w:after="0"/>
      </w:pPr>
    </w:p>
    <w:p w14:paraId="444E69D2" w14:textId="0CAEA452" w:rsidR="00F60833" w:rsidRPr="007F11A5" w:rsidRDefault="00F60833" w:rsidP="00664318">
      <w:pPr>
        <w:pStyle w:val="Body"/>
        <w:keepNext/>
      </w:pPr>
      <w:r w:rsidRPr="007F11A5">
        <w:t xml:space="preserve">Rating scale: seven-point scale ranging from </w:t>
      </w:r>
      <w:r w:rsidRPr="007F11A5">
        <w:rPr>
          <w:b/>
          <w:bCs/>
        </w:rPr>
        <w:t>Very Low</w:t>
      </w:r>
      <w:r w:rsidRPr="007F11A5">
        <w:t xml:space="preserve"> to </w:t>
      </w:r>
      <w:r w:rsidRPr="007F11A5">
        <w:rPr>
          <w:b/>
          <w:bCs/>
        </w:rPr>
        <w:t>Very High</w:t>
      </w:r>
      <w:r w:rsidRPr="007F11A5">
        <w:t>.</w:t>
      </w:r>
    </w:p>
    <w:tbl>
      <w:tblPr>
        <w:tblStyle w:val="TableGrid"/>
        <w:tblW w:w="7655" w:type="dxa"/>
        <w:tblLook w:val="04A0" w:firstRow="1" w:lastRow="0" w:firstColumn="1" w:lastColumn="0" w:noHBand="0" w:noVBand="1"/>
      </w:tblPr>
      <w:tblGrid>
        <w:gridCol w:w="1075"/>
        <w:gridCol w:w="1055"/>
        <w:gridCol w:w="1079"/>
        <w:gridCol w:w="1198"/>
        <w:gridCol w:w="1096"/>
        <w:gridCol w:w="1076"/>
        <w:gridCol w:w="1076"/>
      </w:tblGrid>
      <w:tr w:rsidR="00014777" w:rsidRPr="007F11A5" w14:paraId="5CEE5850" w14:textId="77777777" w:rsidTr="006D2BA3">
        <w:tc>
          <w:tcPr>
            <w:tcW w:w="1075" w:type="dxa"/>
          </w:tcPr>
          <w:p w14:paraId="13F77E22" w14:textId="15A5CE52" w:rsidR="00014777" w:rsidRPr="007F11A5" w:rsidRDefault="00640D2F" w:rsidP="008537D5">
            <w:pPr>
              <w:pStyle w:val="Body"/>
              <w:jc w:val="center"/>
            </w:pPr>
            <w:r w:rsidRPr="007F11A5">
              <w:t xml:space="preserve"> </w:t>
            </w:r>
            <w:r w:rsidR="00014777" w:rsidRPr="007F11A5">
              <w:t>very low</w:t>
            </w:r>
          </w:p>
        </w:tc>
        <w:tc>
          <w:tcPr>
            <w:tcW w:w="1055" w:type="dxa"/>
          </w:tcPr>
          <w:p w14:paraId="18AE92E1" w14:textId="77777777" w:rsidR="00014777" w:rsidRPr="007F11A5" w:rsidRDefault="00014777" w:rsidP="008537D5">
            <w:pPr>
              <w:pStyle w:val="Body"/>
              <w:jc w:val="center"/>
            </w:pPr>
            <w:r w:rsidRPr="007F11A5">
              <w:t>low</w:t>
            </w:r>
          </w:p>
        </w:tc>
        <w:tc>
          <w:tcPr>
            <w:tcW w:w="1079" w:type="dxa"/>
          </w:tcPr>
          <w:p w14:paraId="7C4581E0" w14:textId="77777777" w:rsidR="00014777" w:rsidRPr="007F11A5" w:rsidRDefault="00014777" w:rsidP="008537D5">
            <w:pPr>
              <w:pStyle w:val="Body"/>
              <w:jc w:val="center"/>
            </w:pPr>
            <w:r w:rsidRPr="007F11A5">
              <w:t>low-mod</w:t>
            </w:r>
          </w:p>
        </w:tc>
        <w:tc>
          <w:tcPr>
            <w:tcW w:w="1198" w:type="dxa"/>
          </w:tcPr>
          <w:p w14:paraId="11945ACD" w14:textId="77777777" w:rsidR="00014777" w:rsidRPr="007F11A5" w:rsidRDefault="00014777" w:rsidP="008537D5">
            <w:pPr>
              <w:pStyle w:val="Body"/>
              <w:jc w:val="center"/>
            </w:pPr>
            <w:r w:rsidRPr="007F11A5">
              <w:t>moderate</w:t>
            </w:r>
          </w:p>
        </w:tc>
        <w:tc>
          <w:tcPr>
            <w:tcW w:w="1096" w:type="dxa"/>
          </w:tcPr>
          <w:p w14:paraId="036C17A9" w14:textId="77777777" w:rsidR="00014777" w:rsidRPr="007F11A5" w:rsidRDefault="00014777" w:rsidP="008537D5">
            <w:pPr>
              <w:pStyle w:val="Body"/>
              <w:jc w:val="center"/>
            </w:pPr>
            <w:r w:rsidRPr="007F11A5">
              <w:t>mod-high</w:t>
            </w:r>
          </w:p>
        </w:tc>
        <w:tc>
          <w:tcPr>
            <w:tcW w:w="1076" w:type="dxa"/>
          </w:tcPr>
          <w:p w14:paraId="64D44FD0" w14:textId="77777777" w:rsidR="00014777" w:rsidRPr="007F11A5" w:rsidRDefault="00014777" w:rsidP="008537D5">
            <w:pPr>
              <w:pStyle w:val="Body"/>
              <w:jc w:val="center"/>
            </w:pPr>
            <w:r w:rsidRPr="007F11A5">
              <w:t>high</w:t>
            </w:r>
          </w:p>
        </w:tc>
        <w:tc>
          <w:tcPr>
            <w:tcW w:w="1076" w:type="dxa"/>
          </w:tcPr>
          <w:p w14:paraId="4006B8DA" w14:textId="77777777" w:rsidR="00014777" w:rsidRPr="007F11A5" w:rsidRDefault="00014777" w:rsidP="008537D5">
            <w:pPr>
              <w:pStyle w:val="Body"/>
              <w:jc w:val="center"/>
            </w:pPr>
            <w:r w:rsidRPr="007F11A5">
              <w:t>very high</w:t>
            </w:r>
          </w:p>
        </w:tc>
      </w:tr>
    </w:tbl>
    <w:p w14:paraId="3EBEDC17" w14:textId="7E68124A" w:rsidR="00014777" w:rsidRPr="007F11A5" w:rsidRDefault="00014777" w:rsidP="00014777">
      <w:pPr>
        <w:pStyle w:val="Body"/>
        <w:spacing w:after="120"/>
      </w:pPr>
    </w:p>
    <w:p w14:paraId="5E05E715" w14:textId="00BB38D1" w:rsidR="00D720CF" w:rsidRDefault="00D720CF" w:rsidP="009B0B4A">
      <w:pPr>
        <w:pStyle w:val="Body"/>
        <w:keepNext/>
        <w:spacing w:after="120"/>
      </w:pPr>
      <w:r w:rsidRPr="00D720CF">
        <w:t xml:space="preserve">The various physical, associative and perceptual attributes and values described above for the </w:t>
      </w:r>
      <w:r w:rsidR="00A835DD">
        <w:t xml:space="preserve">Mata-au </w:t>
      </w:r>
      <w:r w:rsidRPr="00D720CF">
        <w:t xml:space="preserve">Clutha River </w:t>
      </w:r>
      <w:r w:rsidR="00A835DD">
        <w:t>PA</w:t>
      </w:r>
      <w:r w:rsidRPr="00D720CF">
        <w:t xml:space="preserve"> can be summarised as follows:</w:t>
      </w:r>
    </w:p>
    <w:p w14:paraId="12DE1B93" w14:textId="3D86FFA7" w:rsidR="00D720CF" w:rsidRDefault="00D720CF" w:rsidP="00F23EDD">
      <w:pPr>
        <w:pStyle w:val="Bodynumberedlevel1"/>
      </w:pPr>
      <w:r w:rsidRPr="00F23EDD">
        <w:rPr>
          <w:b/>
          <w:bCs/>
        </w:rPr>
        <w:t>Very high</w:t>
      </w:r>
      <w:r>
        <w:t xml:space="preserve"> physical values relating to the exceptional unmodified volume, flow and clarity of the Mata-au Clutha River waters, the distinctive horseshoe bends and high flow switchback, the clarity and scale of the fluvial landforms, the areas of indigenous vegetation and threatened plant communities, and the habitat values for native and introduced fauna.</w:t>
      </w:r>
    </w:p>
    <w:p w14:paraId="6DD48DB2" w14:textId="7F0A7CE9" w:rsidR="00D720CF" w:rsidRDefault="00D720CF" w:rsidP="00F23EDD">
      <w:pPr>
        <w:pStyle w:val="Bodynumberedlevel1"/>
      </w:pPr>
      <w:r w:rsidRPr="00F23EDD">
        <w:rPr>
          <w:b/>
          <w:bCs/>
        </w:rPr>
        <w:t>High</w:t>
      </w:r>
      <w:r>
        <w:t xml:space="preserve"> associative values relating to the Kāi Tahu associations with the river, the history of gold mining and early European settlement, the </w:t>
      </w:r>
      <w:r w:rsidRPr="00812D8C">
        <w:rPr>
          <w:strike/>
          <w:color w:val="0070C0"/>
        </w:rPr>
        <w:t>very</w:t>
      </w:r>
      <w:r>
        <w:t xml:space="preserve"> significant recreational attributes, and the strong shared and recognised values. </w:t>
      </w:r>
    </w:p>
    <w:p w14:paraId="09C56D7B" w14:textId="5066EF47" w:rsidR="00D720CF" w:rsidRDefault="00D720CF" w:rsidP="00F23EDD">
      <w:pPr>
        <w:pStyle w:val="Bodynumberedlevel1"/>
      </w:pPr>
      <w:r w:rsidRPr="00F23EDD">
        <w:rPr>
          <w:b/>
          <w:bCs/>
        </w:rPr>
        <w:t>Very high</w:t>
      </w:r>
      <w:r>
        <w:t xml:space="preserve"> perceptual values relating to the scale, legibility and expressiveness of the rivers and their associated fluvial landforms, the high level of naturalness, the coherence and memorability of the corridor, and the strong aesthetic qualities.</w:t>
      </w:r>
    </w:p>
    <w:tbl>
      <w:tblPr>
        <w:tblStyle w:val="TableGridLigh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227" w:type="dxa"/>
          <w:right w:w="227" w:type="dxa"/>
        </w:tblCellMar>
        <w:tblLook w:val="0600" w:firstRow="0" w:lastRow="0" w:firstColumn="0" w:lastColumn="0" w:noHBand="1" w:noVBand="1"/>
      </w:tblPr>
      <w:tblGrid>
        <w:gridCol w:w="9016"/>
      </w:tblGrid>
      <w:tr w:rsidR="00C77755" w:rsidRPr="007F11A5" w14:paraId="465CEC3D" w14:textId="77777777" w:rsidTr="00725647">
        <w:tc>
          <w:tcPr>
            <w:tcW w:w="9016" w:type="dxa"/>
            <w:shd w:val="clear" w:color="auto" w:fill="CEDBE6" w:themeFill="background2"/>
          </w:tcPr>
          <w:p w14:paraId="352422EF" w14:textId="64D0E18A" w:rsidR="00C77755" w:rsidRPr="007F11A5" w:rsidRDefault="00C77755" w:rsidP="00C77755">
            <w:pPr>
              <w:pStyle w:val="Minorheading1"/>
              <w:spacing w:after="240"/>
            </w:pPr>
            <w:r w:rsidRPr="007F11A5">
              <w:t>Landscape Capacity</w:t>
            </w:r>
          </w:p>
        </w:tc>
      </w:tr>
    </w:tbl>
    <w:p w14:paraId="5CF40915" w14:textId="3CC5721E" w:rsidR="00C77755" w:rsidRPr="007F11A5" w:rsidRDefault="00C77755" w:rsidP="00C77755">
      <w:pPr>
        <w:pStyle w:val="Body"/>
        <w:spacing w:after="0"/>
      </w:pPr>
    </w:p>
    <w:p w14:paraId="0DAF5BCF" w14:textId="0599E20B" w:rsidR="00925704" w:rsidRPr="003C4F82" w:rsidRDefault="00925704" w:rsidP="00925704">
      <w:pPr>
        <w:pStyle w:val="Body"/>
        <w:keepNext/>
      </w:pPr>
      <w:r>
        <w:t>The landscape capacity</w:t>
      </w:r>
      <w:r w:rsidR="00977131">
        <w:t xml:space="preserve"> </w:t>
      </w:r>
      <w:commentRangeStart w:id="32"/>
      <w:r w:rsidR="00977131" w:rsidRPr="00977131">
        <w:rPr>
          <w:u w:val="single"/>
        </w:rPr>
        <w:t>rating</w:t>
      </w:r>
      <w:r>
        <w:t xml:space="preserve"> of the</w:t>
      </w:r>
      <w:r w:rsidR="00A835DD" w:rsidRPr="00D720CF">
        <w:t xml:space="preserve"> </w:t>
      </w:r>
      <w:r w:rsidR="00977131" w:rsidRPr="00977131">
        <w:rPr>
          <w:u w:val="single"/>
        </w:rPr>
        <w:t>Rural Zone</w:t>
      </w:r>
      <w:r w:rsidR="00977131">
        <w:t xml:space="preserve"> </w:t>
      </w:r>
      <w:r w:rsidR="00A835DD">
        <w:t xml:space="preserve">Mata-au </w:t>
      </w:r>
      <w:r w:rsidR="00A835DD" w:rsidRPr="00D720CF">
        <w:t xml:space="preserve">Clutha River </w:t>
      </w:r>
      <w:r w:rsidR="00A835DD">
        <w:t>PA</w:t>
      </w:r>
      <w:r w:rsidR="00A835DD" w:rsidRPr="00D720CF">
        <w:t xml:space="preserve"> </w:t>
      </w:r>
      <w:r>
        <w:t>for a range of activities is set out below.</w:t>
      </w:r>
      <w:r w:rsidR="003C4F82">
        <w:t xml:space="preserve"> </w:t>
      </w:r>
      <w:r w:rsidR="003C4F82" w:rsidRPr="003C4F82">
        <w:rPr>
          <w:rFonts w:cs="Calibri"/>
          <w:szCs w:val="22"/>
          <w:u w:val="single"/>
        </w:rPr>
        <w:t>This provides high level guidance as to potential characteristics or locational matters that may assist with identifying appropriate development within the PA</w:t>
      </w:r>
      <w:commentRangeEnd w:id="32"/>
      <w:r w:rsidR="00CE335F" w:rsidRPr="003C4F82">
        <w:rPr>
          <w:rStyle w:val="CommentReference"/>
          <w:rFonts w:cs="Calibri"/>
          <w:sz w:val="18"/>
          <w:szCs w:val="22"/>
          <w:u w:val="single"/>
        </w:rPr>
        <w:commentReference w:id="32"/>
      </w:r>
      <w:r w:rsidR="003C4F82" w:rsidRPr="003C4F82">
        <w:rPr>
          <w:rFonts w:cs="Calibri"/>
          <w:szCs w:val="22"/>
          <w:u w:val="single"/>
        </w:rPr>
        <w:t>.</w:t>
      </w:r>
    </w:p>
    <w:p w14:paraId="1055D39C" w14:textId="30CE3650" w:rsidR="00925704" w:rsidRDefault="00925704" w:rsidP="00925704">
      <w:pPr>
        <w:pStyle w:val="BodynumberedRoman"/>
      </w:pPr>
      <w:r w:rsidRPr="00925704">
        <w:rPr>
          <w:b/>
          <w:bCs/>
        </w:rPr>
        <w:t>Commercial recreational activities – some</w:t>
      </w:r>
      <w:r>
        <w:t xml:space="preserve"> landscape capacity for activities that integrate with and complement/enhance existing recreation features; are located to optimise the screening and/or </w:t>
      </w:r>
      <w:r>
        <w:lastRenderedPageBreak/>
        <w:t>camouflaging benefit of existing natural landscape elements; designed to be of a sympathetic scale, appearance, and character; integrate landscape restoration and enhancement;</w:t>
      </w:r>
      <w:r w:rsidR="001D35DD">
        <w:t xml:space="preserve"> </w:t>
      </w:r>
      <w:r>
        <w:t>and enhance public access.</w:t>
      </w:r>
    </w:p>
    <w:p w14:paraId="47A3C93C" w14:textId="3B280D5B" w:rsidR="00925704" w:rsidRDefault="00925704" w:rsidP="00925704">
      <w:pPr>
        <w:pStyle w:val="BodynumberedRoman"/>
      </w:pPr>
      <w:r w:rsidRPr="00925704">
        <w:rPr>
          <w:b/>
          <w:bCs/>
        </w:rPr>
        <w:t>Visitor accommodation and tourism related activities - limited</w:t>
      </w:r>
      <w:r>
        <w:t xml:space="preserve"> landscape capacity to absorb visitor accommodation that is within </w:t>
      </w:r>
      <w:commentRangeStart w:id="33"/>
      <w:r w:rsidR="00AD6C4F">
        <w:rPr>
          <w:color w:val="00B050"/>
          <w:u w:val="single"/>
        </w:rPr>
        <w:t>areas of established rural living character</w:t>
      </w:r>
      <w:commentRangeEnd w:id="33"/>
      <w:r w:rsidR="00D70E61">
        <w:rPr>
          <w:rStyle w:val="CommentReference"/>
          <w:rFonts w:cstheme="minorBidi"/>
          <w:color w:val="00B050"/>
          <w:sz w:val="18"/>
          <w:szCs w:val="18"/>
          <w:u w:val="single"/>
        </w:rPr>
        <w:commentReference w:id="33"/>
      </w:r>
      <w:r w:rsidR="00AD6C4F">
        <w:rPr>
          <w:color w:val="00B050"/>
          <w:u w:val="single"/>
        </w:rPr>
        <w:t xml:space="preserve">, within </w:t>
      </w:r>
      <w:r>
        <w:t>existing buildings or building platforms</w:t>
      </w:r>
      <w:r w:rsidR="00FA3A1A" w:rsidRPr="004F31A8">
        <w:rPr>
          <w:color w:val="0070C0"/>
          <w:u w:val="single"/>
        </w:rPr>
        <w:t xml:space="preserve">, </w:t>
      </w:r>
      <w:r w:rsidR="00812D8C">
        <w:rPr>
          <w:color w:val="0070C0"/>
          <w:u w:val="single"/>
        </w:rPr>
        <w:t>or</w:t>
      </w:r>
      <w:r w:rsidR="00FA3A1A" w:rsidRPr="004F31A8">
        <w:rPr>
          <w:color w:val="0070C0"/>
          <w:u w:val="single"/>
        </w:rPr>
        <w:t xml:space="preserve"> where </w:t>
      </w:r>
      <w:commentRangeStart w:id="34"/>
      <w:r w:rsidR="00FA3A1A" w:rsidRPr="00AD6C4F">
        <w:rPr>
          <w:strike/>
          <w:color w:val="00B050"/>
          <w:u w:val="single"/>
        </w:rPr>
        <w:t>existing</w:t>
      </w:r>
      <w:commentRangeEnd w:id="34"/>
      <w:r w:rsidR="003C5FF5" w:rsidRPr="004F31A8">
        <w:rPr>
          <w:rStyle w:val="CommentReference"/>
          <w:rFonts w:cstheme="minorBidi"/>
          <w:color w:val="0070C0"/>
          <w:sz w:val="18"/>
          <w:szCs w:val="18"/>
          <w:u w:val="single"/>
        </w:rPr>
        <w:commentReference w:id="34"/>
      </w:r>
      <w:r w:rsidR="00FA3A1A" w:rsidRPr="004F31A8">
        <w:rPr>
          <w:color w:val="0070C0"/>
          <w:u w:val="single"/>
        </w:rPr>
        <w:t xml:space="preserve"> landform </w:t>
      </w:r>
      <w:r w:rsidR="00AD6C4F">
        <w:rPr>
          <w:color w:val="00B050"/>
          <w:u w:val="single"/>
        </w:rPr>
        <w:t xml:space="preserve">and </w:t>
      </w:r>
      <w:r w:rsidR="00FA3A1A" w:rsidRPr="004F31A8">
        <w:rPr>
          <w:color w:val="0070C0"/>
          <w:u w:val="single"/>
        </w:rPr>
        <w:t>vegetation</w:t>
      </w:r>
      <w:r w:rsidR="00AD6C4F">
        <w:rPr>
          <w:color w:val="00B050"/>
          <w:u w:val="single"/>
        </w:rPr>
        <w:t>,</w:t>
      </w:r>
      <w:r w:rsidR="00FA3A1A" w:rsidRPr="004F31A8">
        <w:rPr>
          <w:color w:val="0070C0"/>
          <w:u w:val="single"/>
        </w:rPr>
        <w:t xml:space="preserve"> patterns can ensure development remains recessive and does not compromise the identified values of the </w:t>
      </w:r>
      <w:r w:rsidR="00B54ECE">
        <w:rPr>
          <w:color w:val="0070C0"/>
          <w:u w:val="single"/>
        </w:rPr>
        <w:t>PA</w:t>
      </w:r>
      <w:r w:rsidRPr="004F31A8">
        <w:rPr>
          <w:color w:val="0070C0"/>
          <w:u w:val="single"/>
        </w:rPr>
        <w:t>.</w:t>
      </w:r>
      <w:r w:rsidRPr="004F31A8">
        <w:rPr>
          <w:color w:val="0070C0"/>
        </w:rPr>
        <w:t xml:space="preserve">  </w:t>
      </w:r>
      <w:r w:rsidRPr="00925704">
        <w:rPr>
          <w:b/>
          <w:bCs/>
        </w:rPr>
        <w:t>Extremely limited</w:t>
      </w:r>
      <w:r>
        <w:t xml:space="preserve"> </w:t>
      </w:r>
      <w:r w:rsidRPr="00E95599">
        <w:rPr>
          <w:b/>
          <w:bCs/>
        </w:rPr>
        <w:t>or no</w:t>
      </w:r>
      <w:r>
        <w:t xml:space="preserve"> landscape capacity for tourism-related activities.</w:t>
      </w:r>
    </w:p>
    <w:p w14:paraId="716BDA29" w14:textId="1B238CA4" w:rsidR="00925704" w:rsidRDefault="00925704" w:rsidP="00925704">
      <w:pPr>
        <w:pStyle w:val="BodynumberedRoman"/>
        <w:rPr>
          <w:color w:val="FF0000"/>
        </w:rPr>
      </w:pPr>
      <w:commentRangeStart w:id="35"/>
      <w:r w:rsidRPr="00812D8C">
        <w:rPr>
          <w:b/>
          <w:bCs/>
          <w:color w:val="FF0000"/>
        </w:rPr>
        <w:t>Urban expansions – extremely limited or no</w:t>
      </w:r>
      <w:r w:rsidRPr="00812D8C">
        <w:rPr>
          <w:color w:val="FF0000"/>
        </w:rPr>
        <w:t xml:space="preserve"> landscape capacity.</w:t>
      </w:r>
      <w:commentRangeEnd w:id="35"/>
      <w:r w:rsidR="00701C2A">
        <w:rPr>
          <w:rStyle w:val="CommentReference"/>
          <w:rFonts w:cstheme="minorBidi"/>
          <w:color w:val="FF0000"/>
          <w:sz w:val="18"/>
          <w:szCs w:val="18"/>
        </w:rPr>
        <w:commentReference w:id="35"/>
      </w:r>
    </w:p>
    <w:p w14:paraId="76481F0B" w14:textId="77777777" w:rsidR="00DC7E80" w:rsidRPr="00DC7E80" w:rsidRDefault="00DC7E80" w:rsidP="00DC7E80">
      <w:pPr>
        <w:pStyle w:val="BodynumberedRoman"/>
        <w:rPr>
          <w:color w:val="00B050"/>
          <w:sz w:val="20"/>
          <w:szCs w:val="20"/>
          <w:u w:val="single"/>
        </w:rPr>
      </w:pPr>
      <w:commentRangeStart w:id="36"/>
      <w:r w:rsidRPr="00DC7E80">
        <w:rPr>
          <w:b/>
          <w:bCs/>
          <w:color w:val="00B050"/>
          <w:u w:val="single"/>
        </w:rPr>
        <w:t>Productive farming, horticulture, agroforestry and associated rural production activities</w:t>
      </w:r>
      <w:r w:rsidRPr="00DC7E80">
        <w:rPr>
          <w:color w:val="00B050"/>
          <w:u w:val="single"/>
        </w:rPr>
        <w:t xml:space="preserve"> – </w:t>
      </w:r>
      <w:r w:rsidRPr="00DC7E80">
        <w:rPr>
          <w:b/>
          <w:bCs/>
          <w:color w:val="00B050"/>
          <w:u w:val="single"/>
        </w:rPr>
        <w:t xml:space="preserve">some </w:t>
      </w:r>
      <w:r w:rsidRPr="00DC7E80">
        <w:rPr>
          <w:color w:val="00B050"/>
          <w:u w:val="single"/>
        </w:rPr>
        <w:t>landscape capacity on the intermediate terraces, particularly where such activities maintain the overall open rural character of the terraces and are integrated with existing vegetation, shelter planting, landform patterns and farming activities</w:t>
      </w:r>
      <w:r w:rsidRPr="00DC7E80">
        <w:rPr>
          <w:color w:val="00B050"/>
          <w:sz w:val="20"/>
          <w:szCs w:val="20"/>
          <w:u w:val="single"/>
        </w:rPr>
        <w:t>.</w:t>
      </w:r>
      <w:commentRangeEnd w:id="36"/>
      <w:r w:rsidR="00F72985" w:rsidRPr="00DC7E80">
        <w:rPr>
          <w:rStyle w:val="CommentReference"/>
          <w:rFonts w:cstheme="minorBidi"/>
          <w:color w:val="00B050"/>
          <w:sz w:val="20"/>
          <w:szCs w:val="20"/>
          <w:u w:val="single"/>
        </w:rPr>
        <w:commentReference w:id="36"/>
      </w:r>
    </w:p>
    <w:p w14:paraId="7108889A" w14:textId="32EA87FB" w:rsidR="004F31A8" w:rsidRPr="00DC7E80" w:rsidRDefault="004F31A8" w:rsidP="00DC7E80">
      <w:pPr>
        <w:pStyle w:val="BodynumberedRoman"/>
        <w:rPr>
          <w:color w:val="FF0000"/>
        </w:rPr>
      </w:pPr>
      <w:commentRangeStart w:id="37"/>
      <w:r w:rsidRPr="00DC7E80">
        <w:rPr>
          <w:b/>
          <w:bCs/>
          <w:color w:val="FF0000"/>
        </w:rPr>
        <w:t>Urban expansions – extremely limited or no</w:t>
      </w:r>
      <w:r w:rsidRPr="00DC7E80">
        <w:rPr>
          <w:color w:val="FF0000"/>
        </w:rPr>
        <w:t xml:space="preserve"> landscape capacity</w:t>
      </w:r>
      <w:r w:rsidR="00F87ECF" w:rsidRPr="00DC7E80">
        <w:rPr>
          <w:color w:val="FF0000"/>
        </w:rPr>
        <w:t>,</w:t>
      </w:r>
      <w:r w:rsidRPr="00DC7E80">
        <w:rPr>
          <w:color w:val="FF0000"/>
        </w:rPr>
        <w:t xml:space="preserve"> with any capacity likely to be in locations that immediately adjoin existing urban growth boundaries and/or existing or zoned urban development where there is scope for environmental enhancement and where future development can be absorbed by existing landform and/or vegetation such that the values of the wider ONF are protected.</w:t>
      </w:r>
      <w:commentRangeEnd w:id="37"/>
      <w:r w:rsidR="00701C2A" w:rsidRPr="00DC7E80">
        <w:rPr>
          <w:rStyle w:val="CommentReference"/>
          <w:rFonts w:cstheme="minorBidi"/>
          <w:color w:val="FF0000"/>
          <w:sz w:val="18"/>
          <w:szCs w:val="18"/>
        </w:rPr>
        <w:commentReference w:id="37"/>
      </w:r>
    </w:p>
    <w:p w14:paraId="519D4F27" w14:textId="3DD7230E" w:rsidR="00925704" w:rsidRDefault="00925704" w:rsidP="00925704">
      <w:pPr>
        <w:pStyle w:val="BodynumberedRoman"/>
      </w:pPr>
      <w:r w:rsidRPr="00925704">
        <w:rPr>
          <w:b/>
          <w:bCs/>
        </w:rPr>
        <w:t>Intensive agriculture – limited</w:t>
      </w:r>
      <w:r>
        <w:t xml:space="preserve"> landscape capacity on intermediate terraces only.</w:t>
      </w:r>
    </w:p>
    <w:p w14:paraId="450E6CBB" w14:textId="77777777" w:rsidR="00EA7FA4" w:rsidRPr="00EA7FA4" w:rsidRDefault="00925704" w:rsidP="00EA7FA4">
      <w:pPr>
        <w:pStyle w:val="BodynumberedRoman"/>
      </w:pPr>
      <w:r w:rsidRPr="00925704">
        <w:rPr>
          <w:b/>
          <w:bCs/>
        </w:rPr>
        <w:t>Earthworks – limited</w:t>
      </w:r>
      <w:r>
        <w:t xml:space="preserve"> landscape capacity for earthworks and additional trails that protect naturalness and expressiveness attributes and values and are sympathetically designed to integrate with existing natural landform patterns. </w:t>
      </w:r>
      <w:r w:rsidRPr="00925704">
        <w:rPr>
          <w:b/>
          <w:bCs/>
        </w:rPr>
        <w:t>Some</w:t>
      </w:r>
      <w:r>
        <w:t xml:space="preserve"> landscape capacity for additional earthworks </w:t>
      </w:r>
      <w:commentRangeStart w:id="38"/>
      <w:r w:rsidR="00DC7E80">
        <w:rPr>
          <w:color w:val="00B050"/>
          <w:u w:val="single"/>
        </w:rPr>
        <w:t>that contribute to productive activities,</w:t>
      </w:r>
      <w:commentRangeEnd w:id="38"/>
      <w:r w:rsidR="009E4E16">
        <w:rPr>
          <w:rStyle w:val="CommentReference"/>
          <w:rFonts w:cstheme="minorBidi"/>
          <w:color w:val="00B050"/>
          <w:sz w:val="18"/>
          <w:szCs w:val="18"/>
          <w:u w:val="single"/>
        </w:rPr>
        <w:commentReference w:id="38"/>
      </w:r>
      <w:r w:rsidR="00DC7E80">
        <w:rPr>
          <w:color w:val="00B050"/>
          <w:u w:val="single"/>
        </w:rPr>
        <w:t xml:space="preserve"> and </w:t>
      </w:r>
      <w:r>
        <w:t>to manage erosion hazards in the vicinity of Albert Town that are sympathetically designed to integrate with existing natural landform patterns</w:t>
      </w:r>
      <w:r w:rsidRPr="004F31A8">
        <w:rPr>
          <w:color w:val="0070C0"/>
          <w:u w:val="single"/>
        </w:rPr>
        <w:t>.</w:t>
      </w:r>
      <w:r w:rsidR="004F31A8" w:rsidRPr="004F31A8">
        <w:rPr>
          <w:color w:val="0070C0"/>
          <w:u w:val="single"/>
        </w:rPr>
        <w:t xml:space="preserve"> Some landscape capacity for Lot 6 DP 325795 held in Record of Title 104103 as identified in Rule 25.5.2 of the PDP.</w:t>
      </w:r>
      <w:r w:rsidR="00DC7E80">
        <w:t xml:space="preserve"> </w:t>
      </w:r>
      <w:commentRangeStart w:id="39"/>
      <w:r w:rsidR="00DC7E80" w:rsidRPr="00DC7E80">
        <w:rPr>
          <w:b/>
          <w:bCs/>
          <w:color w:val="00B050"/>
          <w:spacing w:val="-2"/>
          <w:u w:val="single"/>
        </w:rPr>
        <w:t>Some</w:t>
      </w:r>
      <w:r w:rsidR="00DC7E80" w:rsidRPr="00DC7E80">
        <w:rPr>
          <w:color w:val="00B050"/>
          <w:spacing w:val="-2"/>
          <w:u w:val="single"/>
        </w:rPr>
        <w:t xml:space="preserve"> landscape capacity for earthworks associated with farming on the Intermediate Terrace of Poplar Beach</w:t>
      </w:r>
      <w:commentRangeEnd w:id="39"/>
      <w:r w:rsidR="009E4E16" w:rsidRPr="00EA7FA4">
        <w:rPr>
          <w:rStyle w:val="CommentReference"/>
          <w:rFonts w:cstheme="minorBidi"/>
          <w:sz w:val="18"/>
          <w:szCs w:val="18"/>
        </w:rPr>
        <w:commentReference w:id="39"/>
      </w:r>
    </w:p>
    <w:p w14:paraId="02CAD7DC" w14:textId="22AF1944" w:rsidR="00EA7FA4" w:rsidRDefault="00925704" w:rsidP="00EA7FA4">
      <w:pPr>
        <w:pStyle w:val="BodynumberedRoman"/>
      </w:pPr>
      <w:r w:rsidRPr="00EA7FA4">
        <w:rPr>
          <w:b/>
          <w:bCs/>
        </w:rPr>
        <w:t>Farm buildings</w:t>
      </w:r>
      <w:r>
        <w:t xml:space="preserve"> – in those areas of the </w:t>
      </w:r>
      <w:r w:rsidR="00051C79">
        <w:t>PA</w:t>
      </w:r>
      <w:r>
        <w:t xml:space="preserve"> with </w:t>
      </w:r>
      <w:r w:rsidR="004F31A8" w:rsidRPr="00EA7FA4">
        <w:rPr>
          <w:color w:val="0070C0"/>
          <w:u w:val="single"/>
        </w:rPr>
        <w:t>more intensive</w:t>
      </w:r>
      <w:r w:rsidR="004F31A8" w:rsidRPr="00EA7FA4">
        <w:rPr>
          <w:color w:val="0070C0"/>
        </w:rPr>
        <w:t xml:space="preserve"> </w:t>
      </w:r>
      <w:r>
        <w:t xml:space="preserve">pastoral land uses, </w:t>
      </w:r>
      <w:commentRangeStart w:id="40"/>
      <w:r w:rsidRPr="00EA7FA4">
        <w:rPr>
          <w:b/>
          <w:bCs/>
          <w:strike/>
          <w:color w:val="00B050"/>
        </w:rPr>
        <w:t>limited</w:t>
      </w:r>
      <w:r w:rsidR="00EA7FA4" w:rsidRPr="00EA7FA4">
        <w:rPr>
          <w:color w:val="00B050"/>
        </w:rPr>
        <w:t xml:space="preserve"> </w:t>
      </w:r>
      <w:r w:rsidR="00EA7FA4" w:rsidRPr="00EA7FA4">
        <w:rPr>
          <w:b/>
          <w:bCs/>
          <w:color w:val="00B050"/>
          <w:u w:val="single"/>
        </w:rPr>
        <w:t>some</w:t>
      </w:r>
      <w:r w:rsidRPr="00EA7FA4">
        <w:rPr>
          <w:color w:val="00B050"/>
        </w:rPr>
        <w:t xml:space="preserve"> </w:t>
      </w:r>
      <w:commentRangeEnd w:id="40"/>
      <w:r w:rsidR="00BE0F70">
        <w:rPr>
          <w:rStyle w:val="CommentReference"/>
          <w:rFonts w:cstheme="minorBidi"/>
          <w:sz w:val="18"/>
          <w:szCs w:val="18"/>
        </w:rPr>
        <w:commentReference w:id="40"/>
      </w:r>
      <w:r>
        <w:t xml:space="preserve">landscape capacity for </w:t>
      </w:r>
      <w:r w:rsidRPr="00EA7FA4">
        <w:rPr>
          <w:strike/>
          <w:color w:val="00B050"/>
        </w:rPr>
        <w:t>modestly scaled buildings that reinforce existing rural character and are sited to optimise the integrating effects of existing landscape and vegetation features.</w:t>
      </w:r>
      <w:r w:rsidR="00EA7FA4" w:rsidRPr="00EA7FA4">
        <w:rPr>
          <w:strike/>
          <w:color w:val="00B050"/>
        </w:rPr>
        <w:t xml:space="preserve"> </w:t>
      </w:r>
      <w:commentRangeStart w:id="41"/>
      <w:r w:rsidR="00EA7FA4" w:rsidRPr="00EA7FA4">
        <w:rPr>
          <w:color w:val="00B050"/>
          <w:u w:val="single"/>
        </w:rPr>
        <w:t xml:space="preserve">farm buildings, storage facilities, processing buildings, irrigation infrastructure, workshops, implement sheds, produce handling facilities and associated rural structures </w:t>
      </w:r>
      <w:r w:rsidR="00EA7FA4" w:rsidRPr="00EA7FA4">
        <w:rPr>
          <w:b/>
          <w:bCs/>
          <w:color w:val="00B050"/>
          <w:u w:val="single"/>
        </w:rPr>
        <w:t xml:space="preserve">and infrastructure </w:t>
      </w:r>
      <w:r w:rsidR="00EA7FA4" w:rsidRPr="00EA7FA4">
        <w:rPr>
          <w:color w:val="00B050"/>
          <w:u w:val="single"/>
        </w:rPr>
        <w:t>where these support ongoing productive rural land use. Such structures should be enabled in practical and operationally efficient locations and may utilise planting, landform, setbacks or other design responses to integrate with the wider landscape</w:t>
      </w:r>
    </w:p>
    <w:p w14:paraId="6093AB7C" w14:textId="02AD13A1" w:rsidR="00925704" w:rsidRPr="00EA7FA4" w:rsidRDefault="00EA7FA4" w:rsidP="00EA7FA4">
      <w:pPr>
        <w:pStyle w:val="ListParagraph"/>
        <w:tabs>
          <w:tab w:val="left" w:pos="883"/>
          <w:tab w:val="left" w:pos="885"/>
        </w:tabs>
        <w:spacing w:before="201"/>
        <w:ind w:left="885" w:right="158"/>
        <w:jc w:val="both"/>
        <w:rPr>
          <w:i/>
          <w:iCs/>
          <w:color w:val="00B050"/>
          <w:u w:val="single"/>
        </w:rPr>
      </w:pPr>
      <w:r w:rsidRPr="00EA7FA4">
        <w:rPr>
          <w:i/>
          <w:iCs/>
          <w:color w:val="00B050"/>
          <w:u w:val="single"/>
        </w:rPr>
        <w:t>The establishment, extension, replacement and upgrading of rural production infrastructure associated with productive land use should be anticipated as part of the ongoing evolution of the working rural landscape of the intermediate terraces.</w:t>
      </w:r>
      <w:commentRangeEnd w:id="41"/>
      <w:r w:rsidR="00BE0F70" w:rsidRPr="00EA7FA4">
        <w:rPr>
          <w:rStyle w:val="CommentReference"/>
          <w:rFonts w:cstheme="minorBidi"/>
          <w:i/>
          <w:iCs/>
          <w:color w:val="00B050"/>
          <w:sz w:val="18"/>
          <w:szCs w:val="18"/>
          <w:u w:val="single"/>
        </w:rPr>
        <w:commentReference w:id="41"/>
      </w:r>
    </w:p>
    <w:p w14:paraId="1C269C33" w14:textId="0191FE63" w:rsidR="00925704" w:rsidRDefault="00925704" w:rsidP="00925704">
      <w:pPr>
        <w:pStyle w:val="BodynumberedRoman"/>
      </w:pPr>
      <w:r w:rsidRPr="00925704">
        <w:rPr>
          <w:b/>
          <w:bCs/>
        </w:rPr>
        <w:t xml:space="preserve">Mineral extraction – extremely limited or no </w:t>
      </w:r>
      <w:r>
        <w:t>landscape capacity</w:t>
      </w:r>
      <w:r w:rsidR="004F31A8">
        <w:t xml:space="preserve"> </w:t>
      </w:r>
      <w:r w:rsidR="004F31A8" w:rsidRPr="0085041E">
        <w:rPr>
          <w:color w:val="0070C0"/>
          <w:u w:val="single"/>
        </w:rPr>
        <w:t>for extraction larger than farm-scale quarries</w:t>
      </w:r>
      <w:r w:rsidR="004F31A8" w:rsidRPr="0085041E">
        <w:rPr>
          <w:color w:val="0070C0"/>
        </w:rPr>
        <w:t xml:space="preserve">. </w:t>
      </w:r>
      <w:commentRangeStart w:id="42"/>
      <w:r w:rsidR="004F31A8" w:rsidRPr="00EA7FA4">
        <w:rPr>
          <w:b/>
          <w:bCs/>
          <w:strike/>
          <w:color w:val="00B050"/>
          <w:u w:val="single"/>
        </w:rPr>
        <w:t>Very</w:t>
      </w:r>
      <w:r w:rsidR="004F31A8" w:rsidRPr="00EA7FA4">
        <w:rPr>
          <w:strike/>
          <w:color w:val="00B050"/>
          <w:u w:val="single"/>
        </w:rPr>
        <w:t xml:space="preserve"> </w:t>
      </w:r>
      <w:r w:rsidR="004F31A8" w:rsidRPr="00EA7FA4">
        <w:rPr>
          <w:b/>
          <w:bCs/>
          <w:strike/>
          <w:color w:val="00B050"/>
          <w:u w:val="single"/>
        </w:rPr>
        <w:t>l</w:t>
      </w:r>
      <w:r w:rsidR="00EA7FA4" w:rsidRPr="00EA7FA4">
        <w:rPr>
          <w:b/>
          <w:bCs/>
          <w:color w:val="00B050"/>
          <w:u w:val="single"/>
        </w:rPr>
        <w:t xml:space="preserve"> L</w:t>
      </w:r>
      <w:r w:rsidR="004F31A8" w:rsidRPr="0085041E">
        <w:rPr>
          <w:b/>
          <w:bCs/>
          <w:color w:val="0070C0"/>
          <w:u w:val="single"/>
        </w:rPr>
        <w:t>imited</w:t>
      </w:r>
      <w:r w:rsidR="004F31A8" w:rsidRPr="0085041E">
        <w:rPr>
          <w:color w:val="0070C0"/>
          <w:u w:val="single"/>
        </w:rPr>
        <w:t xml:space="preserve"> </w:t>
      </w:r>
      <w:commentRangeEnd w:id="42"/>
      <w:r w:rsidR="009D5191" w:rsidRPr="0085041E">
        <w:rPr>
          <w:rStyle w:val="CommentReference"/>
          <w:rFonts w:cstheme="minorBidi"/>
          <w:color w:val="0070C0"/>
          <w:sz w:val="18"/>
          <w:szCs w:val="18"/>
          <w:u w:val="single"/>
        </w:rPr>
        <w:commentReference w:id="42"/>
      </w:r>
      <w:r w:rsidR="004F31A8" w:rsidRPr="0085041E">
        <w:rPr>
          <w:color w:val="0070C0"/>
          <w:u w:val="single"/>
        </w:rPr>
        <w:t>capacity for farm scale quarries and expansion of existing quarries</w:t>
      </w:r>
      <w:r w:rsidR="004F31A8" w:rsidRPr="004F31A8">
        <w:rPr>
          <w:color w:val="0070C0"/>
          <w:u w:val="single"/>
        </w:rPr>
        <w:t xml:space="preserve"> </w:t>
      </w:r>
      <w:r w:rsidR="004F31A8" w:rsidRPr="0085041E">
        <w:rPr>
          <w:color w:val="0070C0"/>
          <w:u w:val="single"/>
        </w:rPr>
        <w:t>that protect the</w:t>
      </w:r>
      <w:r w:rsidR="004F31A8" w:rsidRPr="0085041E">
        <w:rPr>
          <w:strike/>
          <w:color w:val="0070C0"/>
          <w:u w:val="single"/>
        </w:rPr>
        <w:t xml:space="preserve"> </w:t>
      </w:r>
      <w:r w:rsidR="004F31A8" w:rsidRPr="0085041E">
        <w:rPr>
          <w:color w:val="0070C0"/>
          <w:u w:val="single"/>
        </w:rPr>
        <w:t>naturalness values and aesthetic values</w:t>
      </w:r>
      <w:r w:rsidR="004F31A8">
        <w:rPr>
          <w:color w:val="0070C0"/>
          <w:u w:val="single"/>
        </w:rPr>
        <w:t xml:space="preserve"> </w:t>
      </w:r>
      <w:r w:rsidR="004F31A8" w:rsidRPr="0085041E">
        <w:rPr>
          <w:color w:val="0070C0"/>
          <w:u w:val="single"/>
        </w:rPr>
        <w:t>of the ONF</w:t>
      </w:r>
      <w:r>
        <w:t>.</w:t>
      </w:r>
    </w:p>
    <w:p w14:paraId="10431670" w14:textId="7E82ED1C" w:rsidR="00925704" w:rsidRDefault="00925704" w:rsidP="00925704">
      <w:pPr>
        <w:pStyle w:val="BodynumberedRoman"/>
      </w:pPr>
      <w:r w:rsidRPr="00925704">
        <w:rPr>
          <w:b/>
          <w:bCs/>
        </w:rPr>
        <w:t>Transport infrastructure – extremely limited</w:t>
      </w:r>
      <w:r>
        <w:t xml:space="preserve"> </w:t>
      </w:r>
      <w:r w:rsidRPr="00925704">
        <w:rPr>
          <w:b/>
          <w:bCs/>
        </w:rPr>
        <w:t>or no</w:t>
      </w:r>
      <w:r>
        <w:t xml:space="preserve"> landscape capacity.</w:t>
      </w:r>
    </w:p>
    <w:p w14:paraId="78C08C38" w14:textId="7FCF52CA" w:rsidR="00925704" w:rsidRDefault="00925704" w:rsidP="00925704">
      <w:pPr>
        <w:pStyle w:val="BodynumberedRoman"/>
      </w:pPr>
      <w:r w:rsidRPr="00925704">
        <w:rPr>
          <w:b/>
          <w:bCs/>
        </w:rPr>
        <w:t>Utilities and regionally significant infrastructure – very limited</w:t>
      </w:r>
      <w:r>
        <w:t xml:space="preserve"> landscape capacity for infrastructure that is that is buried or located such that they are screened from external view. In the case of utilities such as overhead lines or cell phone towers which cannot be screened, these should be designed and located so that they are not visually prominent and/or co-located with existing infrastructure.</w:t>
      </w:r>
    </w:p>
    <w:p w14:paraId="0DD02FC4" w14:textId="1963BA03" w:rsidR="00925704" w:rsidRDefault="00925704" w:rsidP="00925704">
      <w:pPr>
        <w:pStyle w:val="BodynumberedRoman"/>
      </w:pPr>
      <w:r w:rsidRPr="00925704">
        <w:rPr>
          <w:b/>
          <w:bCs/>
        </w:rPr>
        <w:t>Renewable energy generation – very limited</w:t>
      </w:r>
      <w:r>
        <w:t xml:space="preserve"> landscape capacity for hydro-electric generation that is consistent with the </w:t>
      </w:r>
      <w:r w:rsidR="00051C79">
        <w:t>PA’s</w:t>
      </w:r>
      <w:r>
        <w:t xml:space="preserve"> values. </w:t>
      </w:r>
    </w:p>
    <w:p w14:paraId="06C52994" w14:textId="7C1D4E3D" w:rsidR="00925704" w:rsidRDefault="00925704" w:rsidP="00925704">
      <w:pPr>
        <w:pStyle w:val="BodynumberedRoman"/>
      </w:pPr>
      <w:r w:rsidRPr="00925704">
        <w:rPr>
          <w:b/>
          <w:bCs/>
        </w:rPr>
        <w:lastRenderedPageBreak/>
        <w:t>Forestry – very limited</w:t>
      </w:r>
      <w:r>
        <w:t xml:space="preserve"> capacity for forestry that protects aesthetic and naturalness values. </w:t>
      </w:r>
    </w:p>
    <w:p w14:paraId="101F594A" w14:textId="5CE96696" w:rsidR="00EA7FA4" w:rsidRPr="00EA7FA4" w:rsidRDefault="00EA7FA4" w:rsidP="00EA7FA4">
      <w:pPr>
        <w:pStyle w:val="BodynumberedRoman"/>
        <w:rPr>
          <w:color w:val="00B050"/>
          <w:u w:val="single"/>
        </w:rPr>
      </w:pPr>
      <w:commentRangeStart w:id="43"/>
      <w:r w:rsidRPr="00EA7FA4">
        <w:rPr>
          <w:b/>
          <w:bCs/>
          <w:color w:val="00B050"/>
          <w:u w:val="single"/>
        </w:rPr>
        <w:t>Shelter planting, orcharding, truffières and other productive tree-based land uses</w:t>
      </w:r>
      <w:r w:rsidRPr="00EA7FA4">
        <w:rPr>
          <w:color w:val="00B050"/>
          <w:u w:val="single"/>
        </w:rPr>
        <w:t xml:space="preserve"> – </w:t>
      </w:r>
      <w:r w:rsidRPr="00EA7FA4">
        <w:rPr>
          <w:b/>
          <w:bCs/>
          <w:color w:val="00B050"/>
          <w:u w:val="single"/>
        </w:rPr>
        <w:t>some</w:t>
      </w:r>
      <w:r w:rsidRPr="00EA7FA4">
        <w:rPr>
          <w:color w:val="00B050"/>
          <w:u w:val="single"/>
        </w:rPr>
        <w:t xml:space="preserve"> landscape capacity where integrated with existing rural land use patterns and where they contribute to rural productivity, landscape diversity, shelter, biodiversity or erosion management.</w:t>
      </w:r>
      <w:commentRangeEnd w:id="43"/>
      <w:r w:rsidR="00032039" w:rsidRPr="00EA7FA4">
        <w:rPr>
          <w:rStyle w:val="CommentReference"/>
          <w:rFonts w:cstheme="minorBidi"/>
          <w:color w:val="00B050"/>
          <w:sz w:val="18"/>
          <w:szCs w:val="18"/>
          <w:u w:val="single"/>
        </w:rPr>
        <w:commentReference w:id="43"/>
      </w:r>
    </w:p>
    <w:p w14:paraId="4E58F64F" w14:textId="5F9D39BD" w:rsidR="00925704" w:rsidRDefault="00925704" w:rsidP="00925704">
      <w:pPr>
        <w:pStyle w:val="BodynumberedRoman"/>
      </w:pPr>
      <w:r w:rsidRPr="00925704">
        <w:rPr>
          <w:b/>
          <w:bCs/>
        </w:rPr>
        <w:t xml:space="preserve">Rural living – </w:t>
      </w:r>
      <w:r w:rsidRPr="00A66B6D">
        <w:rPr>
          <w:b/>
          <w:bCs/>
          <w:strike/>
          <w:color w:val="00B050"/>
        </w:rPr>
        <w:t xml:space="preserve">very </w:t>
      </w:r>
      <w:r w:rsidRPr="00925704">
        <w:rPr>
          <w:b/>
          <w:bCs/>
        </w:rPr>
        <w:t>limited</w:t>
      </w:r>
      <w:r>
        <w:t xml:space="preserve"> landscape capacity on intermediate terraces</w:t>
      </w:r>
      <w:r w:rsidR="00A66B6D">
        <w:t xml:space="preserve"> </w:t>
      </w:r>
      <w:commentRangeStart w:id="44"/>
      <w:r w:rsidR="00A66B6D" w:rsidRPr="00A66B6D">
        <w:rPr>
          <w:color w:val="00B050"/>
          <w:u w:val="single"/>
        </w:rPr>
        <w:t>within established rural living environments</w:t>
      </w:r>
      <w:commentRangeEnd w:id="44"/>
      <w:r w:rsidR="00DB3028" w:rsidRPr="00A66B6D">
        <w:rPr>
          <w:rStyle w:val="CommentReference"/>
          <w:rFonts w:cstheme="minorBidi"/>
          <w:color w:val="00B050"/>
          <w:sz w:val="18"/>
          <w:szCs w:val="18"/>
          <w:u w:val="single"/>
        </w:rPr>
        <w:commentReference w:id="44"/>
      </w:r>
      <w:r w:rsidR="00A66B6D" w:rsidRPr="00A66B6D">
        <w:rPr>
          <w:color w:val="00B050"/>
          <w:u w:val="single"/>
        </w:rPr>
        <w:t>, and within discrete locations</w:t>
      </w:r>
      <w:r w:rsidRPr="00A66B6D">
        <w:rPr>
          <w:color w:val="00B050"/>
          <w:u w:val="single"/>
        </w:rPr>
        <w:t xml:space="preserve"> </w:t>
      </w:r>
      <w:r w:rsidRPr="00A66B6D">
        <w:rPr>
          <w:strike/>
          <w:color w:val="00B050"/>
        </w:rPr>
        <w:t>where there is existing rural living development and</w:t>
      </w:r>
      <w:r w:rsidR="004F31A8" w:rsidRPr="00A66B6D">
        <w:rPr>
          <w:strike/>
          <w:color w:val="00B050"/>
          <w:u w:val="single"/>
        </w:rPr>
        <w:t>/or</w:t>
      </w:r>
      <w:r w:rsidRPr="00A66B6D">
        <w:rPr>
          <w:color w:val="00B050"/>
        </w:rPr>
        <w:t xml:space="preserve"> </w:t>
      </w:r>
      <w:r>
        <w:t>where existing landform and vegetation features</w:t>
      </w:r>
      <w:r w:rsidR="00A66B6D" w:rsidRPr="00A66B6D">
        <w:rPr>
          <w:color w:val="00B050"/>
          <w:u w:val="single"/>
        </w:rPr>
        <w:t>,</w:t>
      </w:r>
      <w:r w:rsidR="00A66B6D">
        <w:t xml:space="preserve"> </w:t>
      </w:r>
      <w:commentRangeStart w:id="45"/>
      <w:r w:rsidR="00A66B6D" w:rsidRPr="00A66B6D">
        <w:rPr>
          <w:color w:val="00B050"/>
          <w:u w:val="single"/>
        </w:rPr>
        <w:t>landscape context and existing patterns of modification enable development to be integrated without materially compromising the identified values of the Priority Area</w:t>
      </w:r>
      <w:commentRangeEnd w:id="45"/>
      <w:r w:rsidR="00CF0F95" w:rsidRPr="00A66B6D">
        <w:rPr>
          <w:rStyle w:val="CommentReference"/>
          <w:rFonts w:cstheme="minorBidi"/>
          <w:color w:val="00B050"/>
          <w:sz w:val="18"/>
          <w:szCs w:val="18"/>
          <w:u w:val="single"/>
        </w:rPr>
        <w:commentReference w:id="45"/>
      </w:r>
      <w:r w:rsidR="00A66B6D" w:rsidRPr="00A66B6D">
        <w:rPr>
          <w:color w:val="00B050"/>
          <w:u w:val="single"/>
        </w:rPr>
        <w:t>.</w:t>
      </w:r>
      <w:r w:rsidR="00A66B6D" w:rsidRPr="00A66B6D">
        <w:rPr>
          <w:color w:val="00B050"/>
        </w:rPr>
        <w:t xml:space="preserve"> </w:t>
      </w:r>
      <w:r w:rsidRPr="00A66B6D">
        <w:rPr>
          <w:color w:val="00B050"/>
        </w:rPr>
        <w:t xml:space="preserve"> </w:t>
      </w:r>
      <w:r w:rsidRPr="00A66B6D">
        <w:rPr>
          <w:strike/>
          <w:color w:val="00B050"/>
        </w:rPr>
        <w:t>mean that new development is reasonably difficult to see from outside the site.</w:t>
      </w:r>
      <w:r>
        <w:t xml:space="preserve"> </w:t>
      </w:r>
      <w:r w:rsidRPr="00925704">
        <w:rPr>
          <w:b/>
          <w:bCs/>
        </w:rPr>
        <w:t>Extremely limited or no</w:t>
      </w:r>
      <w:r>
        <w:t xml:space="preserve"> landscape capacity in other locations.</w:t>
      </w:r>
    </w:p>
    <w:p w14:paraId="292CE77D" w14:textId="77777777" w:rsidR="003C0E76" w:rsidRPr="00664318" w:rsidRDefault="003C0E76" w:rsidP="003C0E76">
      <w:pPr>
        <w:pStyle w:val="Minorheading1"/>
      </w:pPr>
      <w:bookmarkStart w:id="46" w:name="_Hlk153365047"/>
      <w:r w:rsidRPr="00664318">
        <w:t>Plant and Animal Pests</w:t>
      </w:r>
      <w:bookmarkEnd w:id="46"/>
    </w:p>
    <w:p w14:paraId="4C4407D1" w14:textId="66EB7B44" w:rsidR="00925704" w:rsidRDefault="00925704" w:rsidP="00664318">
      <w:pPr>
        <w:pStyle w:val="Bodynumberedabc"/>
      </w:pPr>
      <w:r w:rsidRPr="00925704">
        <w:t>Animal pest species include rabbits, stoats, possums, rats and mice.</w:t>
      </w:r>
    </w:p>
    <w:p w14:paraId="576C0A93" w14:textId="0E7EE740" w:rsidR="00097ACF" w:rsidRPr="007F11A5" w:rsidRDefault="00843FE9" w:rsidP="00843FE9">
      <w:pPr>
        <w:pStyle w:val="Bodynumberedabc"/>
      </w:pPr>
      <w:r w:rsidRPr="00843FE9">
        <w:t>Plant pest species include oxygen weed, crack willow, hawthorn, elderberry, broom, lupin, and wilding conifers</w:t>
      </w:r>
      <w:r>
        <w:t>.</w:t>
      </w:r>
    </w:p>
    <w:sectPr w:rsidR="00097ACF" w:rsidRPr="007F11A5" w:rsidSect="00E23A0A">
      <w:footerReference w:type="even" r:id="rId16"/>
      <w:footerReference w:type="default" r:id="rId17"/>
      <w:pgSz w:w="11906" w:h="16838" w:code="9"/>
      <w:pgMar w:top="1440" w:right="1440" w:bottom="1440" w:left="1440"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Bridget Gilbert" w:date="2026-04-13T07:39:00Z" w:initials="BG">
    <w:p w14:paraId="37146658" w14:textId="77777777" w:rsidR="001F2B42" w:rsidRDefault="009F31D7" w:rsidP="001F2B42">
      <w:pPr>
        <w:pStyle w:val="CommentText"/>
        <w:jc w:val="left"/>
      </w:pPr>
      <w:r>
        <w:rPr>
          <w:rStyle w:val="CommentReference"/>
        </w:rPr>
        <w:annotationRef/>
      </w:r>
      <w:r w:rsidR="001F2B42">
        <w:t xml:space="preserve">Text amendment made to align with PALS text approach and improve clarity, in accordance with submission requests. </w:t>
      </w:r>
      <w:r w:rsidR="001F2B42">
        <w:rPr>
          <w:color w:val="000000"/>
        </w:rPr>
        <w:t>For example, see OS29.4, OS30.9 and OS27.3</w:t>
      </w:r>
    </w:p>
  </w:comment>
  <w:comment w:id="1" w:author="Bridget Gilbert" w:date="2026-08-30T15:08:00Z" w:initials="BG">
    <w:p w14:paraId="18E45EE1" w14:textId="77777777" w:rsidR="00013FC7" w:rsidRDefault="00993B1F" w:rsidP="00013FC7">
      <w:pPr>
        <w:pStyle w:val="CommentText"/>
        <w:jc w:val="left"/>
      </w:pPr>
      <w:r>
        <w:rPr>
          <w:rStyle w:val="CommentReference"/>
        </w:rPr>
        <w:annotationRef/>
      </w:r>
      <w:r w:rsidR="00013FC7">
        <w:rPr>
          <w:color w:val="00B050"/>
        </w:rPr>
        <w:t>Preamble explains that Schedules do not apply to permitted activities; are not intended to lock in land-uses and are high level.  This information is not considered necessary or appropriate in a General Description of the Area.</w:t>
      </w:r>
    </w:p>
  </w:comment>
  <w:comment w:id="2" w:author="Bridget Gilbert" w:date="2026-08-30T15:09:00Z" w:initials="BG">
    <w:p w14:paraId="26F7F69D" w14:textId="37969CEA" w:rsidR="006154CD" w:rsidRDefault="00137DDC" w:rsidP="006154CD">
      <w:pPr>
        <w:pStyle w:val="CommentText"/>
        <w:jc w:val="left"/>
      </w:pPr>
      <w:r>
        <w:rPr>
          <w:rStyle w:val="CommentReference"/>
        </w:rPr>
        <w:annotationRef/>
      </w:r>
      <w:r w:rsidR="006154CD">
        <w:rPr>
          <w:color w:val="00B050"/>
        </w:rPr>
        <w:t>This information is not relevant to ‘landforms and land types’ part of the Schedule.</w:t>
      </w:r>
    </w:p>
  </w:comment>
  <w:comment w:id="3" w:author="Bridget Gilbert" w:date="2025-03-05T15:37:00Z" w:initials="BG">
    <w:p w14:paraId="52A4179B" w14:textId="7BAE6732" w:rsidR="00B34C0A" w:rsidRDefault="00B34C0A" w:rsidP="00B34C0A">
      <w:pPr>
        <w:pStyle w:val="CommentText"/>
        <w:jc w:val="left"/>
      </w:pPr>
      <w:r>
        <w:rPr>
          <w:rStyle w:val="CommentReference"/>
        </w:rPr>
        <w:annotationRef/>
      </w:r>
      <w:r>
        <w:t>OS10.13 Michael Bathgate, Kai Tahu Ki Otago</w:t>
      </w:r>
    </w:p>
  </w:comment>
  <w:comment w:id="4" w:author="Bridget Gilbert" w:date="2025-03-06T11:13:00Z" w:initials="BG">
    <w:p w14:paraId="33F43CF6" w14:textId="77777777" w:rsidR="00291A2D" w:rsidRDefault="00EC302C" w:rsidP="00291A2D">
      <w:pPr>
        <w:pStyle w:val="CommentText"/>
        <w:jc w:val="left"/>
      </w:pPr>
      <w:r>
        <w:rPr>
          <w:rStyle w:val="CommentReference"/>
        </w:rPr>
        <w:annotationRef/>
      </w:r>
      <w:r w:rsidR="00291A2D">
        <w:t>OS45.2  and OS 45.9 Scott Edgar, Exclusive Developments Limited</w:t>
      </w:r>
    </w:p>
  </w:comment>
  <w:comment w:id="5" w:author="Bridget Gilbert" w:date="2026-08-30T15:10:00Z" w:initials="BG">
    <w:p w14:paraId="77F6F046" w14:textId="4AD6FDC9" w:rsidR="006154CD" w:rsidRDefault="00E943DF" w:rsidP="006154CD">
      <w:pPr>
        <w:pStyle w:val="CommentText"/>
        <w:jc w:val="left"/>
      </w:pPr>
      <w:r>
        <w:rPr>
          <w:rStyle w:val="CommentReference"/>
        </w:rPr>
        <w:annotationRef/>
      </w:r>
      <w:r w:rsidR="006154CD">
        <w:rPr>
          <w:color w:val="00B050"/>
        </w:rPr>
        <w:t>Consider that this is addressed under horticulture., so no need for text change.</w:t>
      </w:r>
    </w:p>
  </w:comment>
  <w:comment w:id="6" w:author="Bridget Gilbert" w:date="2026-08-30T15:11:00Z" w:initials="BG">
    <w:p w14:paraId="6C520BE6" w14:textId="6A9FA25A" w:rsidR="006154CD" w:rsidRDefault="00597F6E" w:rsidP="006154CD">
      <w:pPr>
        <w:pStyle w:val="CommentText"/>
        <w:jc w:val="left"/>
      </w:pPr>
      <w:r>
        <w:rPr>
          <w:rStyle w:val="CommentReference"/>
        </w:rPr>
        <w:annotationRef/>
      </w:r>
      <w:r w:rsidR="006154CD">
        <w:rPr>
          <w:color w:val="00B050"/>
        </w:rPr>
        <w:t>These are not ‘vegetation types’ as such and therefore not appropriate or necessary in this part of the Schedule.</w:t>
      </w:r>
    </w:p>
  </w:comment>
  <w:comment w:id="7" w:author="Bridget Gilbert" w:date="2025-03-05T17:05:00Z" w:initials="BG">
    <w:p w14:paraId="6EAFEB53" w14:textId="26123401" w:rsidR="00F06D43" w:rsidRDefault="00F06D43" w:rsidP="00F06D43">
      <w:pPr>
        <w:pStyle w:val="CommentText"/>
        <w:jc w:val="left"/>
      </w:pPr>
      <w:r>
        <w:rPr>
          <w:rStyle w:val="CommentReference"/>
        </w:rPr>
        <w:annotationRef/>
      </w:r>
      <w:r>
        <w:t>OS17.3 Dan Curley, Mata-Au Investments Limited</w:t>
      </w:r>
    </w:p>
  </w:comment>
  <w:comment w:id="8" w:author="Bridget Gilbert" w:date="2025-03-06T11:45:00Z" w:initials="BG">
    <w:p w14:paraId="704F6EBC" w14:textId="77777777" w:rsidR="00AA3767" w:rsidRDefault="007E4BC6" w:rsidP="00AA3767">
      <w:pPr>
        <w:pStyle w:val="CommentText"/>
        <w:jc w:val="left"/>
      </w:pPr>
      <w:r>
        <w:rPr>
          <w:rStyle w:val="CommentReference"/>
        </w:rPr>
        <w:annotationRef/>
      </w:r>
      <w:r w:rsidR="00AA3767">
        <w:t>OS45.4 and OS45.10 Scott Edgar, Exclusive Developments Limited</w:t>
      </w:r>
    </w:p>
  </w:comment>
  <w:comment w:id="9" w:author="Bridget Gilbert" w:date="2026-08-30T15:13:00Z" w:initials="BG">
    <w:p w14:paraId="23BBA253" w14:textId="77777777" w:rsidR="00EE2423" w:rsidRDefault="000123D4" w:rsidP="00EE2423">
      <w:pPr>
        <w:pStyle w:val="CommentText"/>
        <w:jc w:val="left"/>
      </w:pPr>
      <w:r>
        <w:rPr>
          <w:rStyle w:val="CommentReference"/>
        </w:rPr>
        <w:annotationRef/>
      </w:r>
      <w:r w:rsidR="00EE2423">
        <w:rPr>
          <w:color w:val="00B050"/>
        </w:rPr>
        <w:t xml:space="preserve">Support inclusion of the term horticulture here, but otherwise consider that the additional green text is unnecessary and is covered by ‘small farming’, which should be retained. Put another way, ‘horticulture and small farming’ signal the sort of activities mentioned. </w:t>
      </w:r>
    </w:p>
  </w:comment>
  <w:comment w:id="10" w:author="Bridget Gilbert" w:date="2026-08-30T15:15:00Z" w:initials="BG">
    <w:p w14:paraId="4D59CEAB" w14:textId="77777777" w:rsidR="00483982" w:rsidRDefault="002D6577" w:rsidP="00483982">
      <w:pPr>
        <w:pStyle w:val="CommentText"/>
        <w:jc w:val="left"/>
      </w:pPr>
      <w:r>
        <w:rPr>
          <w:rStyle w:val="CommentReference"/>
        </w:rPr>
        <w:annotationRef/>
      </w:r>
      <w:r w:rsidR="00483982">
        <w:rPr>
          <w:color w:val="00B050"/>
        </w:rPr>
        <w:t>Text addition unnecessary as referencing land beyond the PA which is physically separated from the PA ( Basin terraces rather than Clutha Corridor).</w:t>
      </w:r>
    </w:p>
  </w:comment>
  <w:comment w:id="11" w:author="Bridget Gilbert" w:date="2025-03-05T16:56:00Z" w:initials="BG">
    <w:p w14:paraId="21ADCA5F" w14:textId="7170AF3C" w:rsidR="00284D2B" w:rsidRDefault="00284D2B" w:rsidP="00284D2B">
      <w:pPr>
        <w:pStyle w:val="CommentText"/>
        <w:jc w:val="left"/>
      </w:pPr>
      <w:r>
        <w:rPr>
          <w:rStyle w:val="CommentReference"/>
        </w:rPr>
        <w:annotationRef/>
      </w:r>
      <w:r>
        <w:t>OS15.6 Simon Pierce, Aurora Energy Limited</w:t>
      </w:r>
    </w:p>
  </w:comment>
  <w:comment w:id="12" w:author="Bridget Gilbert" w:date="2025-03-06T11:53:00Z" w:initials="BG">
    <w:p w14:paraId="5F09EE98" w14:textId="77777777" w:rsidR="00AA3942" w:rsidRDefault="00463967" w:rsidP="00AA3942">
      <w:pPr>
        <w:pStyle w:val="CommentText"/>
        <w:jc w:val="left"/>
      </w:pPr>
      <w:r>
        <w:rPr>
          <w:rStyle w:val="CommentReference"/>
        </w:rPr>
        <w:annotationRef/>
      </w:r>
      <w:r w:rsidR="00AA3942">
        <w:t>OS 45.12 and OS45.14 Scott Edgar, Exclusive Developments Limited</w:t>
      </w:r>
    </w:p>
  </w:comment>
  <w:comment w:id="13" w:author="Bridget Gilbert" w:date="2025-04-07T14:07:00Z" w:initials="BG">
    <w:p w14:paraId="14233DD5" w14:textId="0C1673A4" w:rsidR="00FD3C64" w:rsidRDefault="00FD3C64" w:rsidP="00FD3C64">
      <w:pPr>
        <w:pStyle w:val="CommentText"/>
        <w:jc w:val="left"/>
      </w:pPr>
      <w:r>
        <w:rPr>
          <w:rStyle w:val="CommentReference"/>
        </w:rPr>
        <w:annotationRef/>
      </w:r>
      <w:r>
        <w:t>OS10.13 Michael Bathgate, Kai Tahu Ki Otago</w:t>
      </w:r>
    </w:p>
  </w:comment>
  <w:comment w:id="15" w:author="Bridget Gilbert" w:date="2025-03-05T15:40:00Z" w:initials="BG">
    <w:p w14:paraId="792AB260" w14:textId="158958D8" w:rsidR="00C654B2" w:rsidRDefault="00C654B2" w:rsidP="00C654B2">
      <w:pPr>
        <w:pStyle w:val="CommentText"/>
        <w:jc w:val="left"/>
      </w:pPr>
      <w:r>
        <w:rPr>
          <w:rStyle w:val="CommentReference"/>
        </w:rPr>
        <w:annotationRef/>
      </w:r>
      <w:r>
        <w:t>OS10.14 Michael Bathgate, Kai Tahu Ki Otago</w:t>
      </w:r>
    </w:p>
  </w:comment>
  <w:comment w:id="16" w:author="Bridget Gilbert" w:date="2025-03-05T15:41:00Z" w:initials="BG">
    <w:p w14:paraId="0C910AEF" w14:textId="77777777" w:rsidR="00A93A62" w:rsidRDefault="00A93A62" w:rsidP="00A93A62">
      <w:pPr>
        <w:pStyle w:val="CommentText"/>
        <w:jc w:val="left"/>
      </w:pPr>
      <w:r>
        <w:rPr>
          <w:rStyle w:val="CommentReference"/>
        </w:rPr>
        <w:annotationRef/>
      </w:r>
      <w:r>
        <w:t>OS10.15 Michael Bathgate, Kai Tahu Ki Otago</w:t>
      </w:r>
    </w:p>
  </w:comment>
  <w:comment w:id="17" w:author="Bridget Gilbert" w:date="2025-03-05T15:42:00Z" w:initials="BG">
    <w:p w14:paraId="046FEB28" w14:textId="77777777" w:rsidR="00ED2C57" w:rsidRDefault="00ED2C57" w:rsidP="00ED2C57">
      <w:pPr>
        <w:pStyle w:val="CommentText"/>
        <w:jc w:val="left"/>
      </w:pPr>
      <w:r>
        <w:rPr>
          <w:rStyle w:val="CommentReference"/>
        </w:rPr>
        <w:annotationRef/>
      </w:r>
      <w:r>
        <w:t>OS10.16 Michael Bathgate, Kai Tahu Ki Otago</w:t>
      </w:r>
    </w:p>
  </w:comment>
  <w:comment w:id="18" w:author="Bridget Gilbert" w:date="2025-03-05T15:44:00Z" w:initials="BG">
    <w:p w14:paraId="6511E5CB" w14:textId="77777777" w:rsidR="009D26B6" w:rsidRDefault="009D26B6" w:rsidP="009D26B6">
      <w:pPr>
        <w:pStyle w:val="CommentText"/>
        <w:jc w:val="left"/>
      </w:pPr>
      <w:r>
        <w:rPr>
          <w:rStyle w:val="CommentReference"/>
        </w:rPr>
        <w:annotationRef/>
      </w:r>
      <w:r>
        <w:t>OS10.17 Michael Bathgate, Kai Tahu Ki Otago</w:t>
      </w:r>
    </w:p>
  </w:comment>
  <w:comment w:id="19" w:author="Bridget Gilbert" w:date="2025-03-05T15:46:00Z" w:initials="BG">
    <w:p w14:paraId="203BBC6F" w14:textId="77777777" w:rsidR="008D6FF1" w:rsidRDefault="008D6FF1" w:rsidP="008D6FF1">
      <w:pPr>
        <w:pStyle w:val="CommentText"/>
        <w:jc w:val="left"/>
      </w:pPr>
      <w:r>
        <w:rPr>
          <w:rStyle w:val="CommentReference"/>
        </w:rPr>
        <w:annotationRef/>
      </w:r>
      <w:r>
        <w:t>OS10.18 Michael Bathgate, Kai Tahu Ki Otago</w:t>
      </w:r>
    </w:p>
  </w:comment>
  <w:comment w:id="20" w:author="Bridget Gilbert" w:date="2025-03-05T15:47:00Z" w:initials="BG">
    <w:p w14:paraId="705EE2F6" w14:textId="77777777" w:rsidR="00DF16F7" w:rsidRDefault="00DF16F7" w:rsidP="00DF16F7">
      <w:pPr>
        <w:pStyle w:val="CommentText"/>
        <w:jc w:val="left"/>
      </w:pPr>
      <w:r>
        <w:rPr>
          <w:rStyle w:val="CommentReference"/>
        </w:rPr>
        <w:annotationRef/>
      </w:r>
      <w:r>
        <w:t>OS10.19 Michael Bathgate, Kai Tahu Ki Otago</w:t>
      </w:r>
    </w:p>
  </w:comment>
  <w:comment w:id="21" w:author="Bridget Gilbert" w:date="2025-03-05T15:48:00Z" w:initials="BG">
    <w:p w14:paraId="294F025D" w14:textId="77777777" w:rsidR="001C3212" w:rsidRDefault="001C3212" w:rsidP="001C3212">
      <w:pPr>
        <w:pStyle w:val="CommentText"/>
        <w:jc w:val="left"/>
      </w:pPr>
      <w:r>
        <w:rPr>
          <w:rStyle w:val="CommentReference"/>
        </w:rPr>
        <w:annotationRef/>
      </w:r>
      <w:r>
        <w:t>OS10.20 Michael Bathgate, Kai Tahu Ki Otago</w:t>
      </w:r>
    </w:p>
  </w:comment>
  <w:comment w:id="22" w:author="Bridget Gilbert" w:date="2025-03-05T16:44:00Z" w:initials="BG">
    <w:p w14:paraId="20A39D00" w14:textId="77777777" w:rsidR="00F66ACD" w:rsidRDefault="00F66ACD" w:rsidP="00F66ACD">
      <w:pPr>
        <w:pStyle w:val="CommentText"/>
        <w:jc w:val="left"/>
      </w:pPr>
      <w:r>
        <w:rPr>
          <w:rStyle w:val="CommentReference"/>
        </w:rPr>
        <w:annotationRef/>
      </w:r>
      <w:r>
        <w:t>OS10.21 Michael Bathgate, Kai Tahu Ki Otago</w:t>
      </w:r>
    </w:p>
  </w:comment>
  <w:comment w:id="23" w:author="Bridget Gilbert" w:date="2025-03-05T16:47:00Z" w:initials="BG">
    <w:p w14:paraId="21FDE053" w14:textId="77777777" w:rsidR="006D1A3B" w:rsidRDefault="006D1A3B" w:rsidP="006D1A3B">
      <w:pPr>
        <w:pStyle w:val="CommentText"/>
        <w:jc w:val="left"/>
      </w:pPr>
      <w:r>
        <w:rPr>
          <w:rStyle w:val="CommentReference"/>
        </w:rPr>
        <w:annotationRef/>
      </w:r>
      <w:r>
        <w:t>OS10.22 Michael Bathgate, Kai Tahu Ki Otago</w:t>
      </w:r>
    </w:p>
  </w:comment>
  <w:comment w:id="24" w:author="Bridget Gilbert" w:date="2025-03-05T16:46:00Z" w:initials="BG">
    <w:p w14:paraId="56DE5DE0" w14:textId="77777777" w:rsidR="00C723F3" w:rsidRDefault="005B5E87" w:rsidP="00C723F3">
      <w:pPr>
        <w:pStyle w:val="CommentText"/>
        <w:jc w:val="left"/>
      </w:pPr>
      <w:r>
        <w:rPr>
          <w:rStyle w:val="CommentReference"/>
        </w:rPr>
        <w:annotationRef/>
      </w:r>
      <w:r w:rsidR="00C723F3">
        <w:t>OS10.23 Michael Bathgate, Kai Tahu Ki Otago</w:t>
      </w:r>
    </w:p>
  </w:comment>
  <w:comment w:id="25" w:author="Bridget Gilbert" w:date="2025-03-05T16:48:00Z" w:initials="BG">
    <w:p w14:paraId="6625B506" w14:textId="19FEE169" w:rsidR="00C723F3" w:rsidRDefault="00C723F3" w:rsidP="00C723F3">
      <w:pPr>
        <w:pStyle w:val="CommentText"/>
        <w:jc w:val="left"/>
      </w:pPr>
      <w:r>
        <w:rPr>
          <w:rStyle w:val="CommentReference"/>
        </w:rPr>
        <w:annotationRef/>
      </w:r>
      <w:r>
        <w:t>OS10.24 Michael Bathgate, Kai Tahu Ki Otago</w:t>
      </w:r>
    </w:p>
  </w:comment>
  <w:comment w:id="27" w:author="Bridget Gilbert" w:date="2025-03-06T11:00:00Z" w:initials="BG">
    <w:p w14:paraId="0B4499B5" w14:textId="77777777" w:rsidR="00412689" w:rsidRDefault="00412689" w:rsidP="00412689">
      <w:pPr>
        <w:pStyle w:val="CommentText"/>
        <w:jc w:val="left"/>
      </w:pPr>
      <w:r>
        <w:rPr>
          <w:rStyle w:val="CommentReference"/>
        </w:rPr>
        <w:annotationRef/>
      </w:r>
      <w:r>
        <w:t>OS44.1 Ian Hadland, Fish and Game</w:t>
      </w:r>
    </w:p>
  </w:comment>
  <w:comment w:id="28" w:author="Bridget Gilbert" w:date="2025-03-06T11:24:00Z" w:initials="BG">
    <w:p w14:paraId="01C4F866" w14:textId="77777777" w:rsidR="006334CA" w:rsidRDefault="00D06032" w:rsidP="006334CA">
      <w:pPr>
        <w:pStyle w:val="CommentText"/>
        <w:jc w:val="left"/>
      </w:pPr>
      <w:r>
        <w:rPr>
          <w:rStyle w:val="CommentReference"/>
        </w:rPr>
        <w:annotationRef/>
      </w:r>
      <w:r w:rsidR="006334CA">
        <w:t>OS45.6 and OS45.11 Scott Edgar, Exclusive Developments Limited</w:t>
      </w:r>
    </w:p>
  </w:comment>
  <w:comment w:id="29" w:author="Bridget Gilbert" w:date="2026-08-30T15:19:00Z" w:initials="BG">
    <w:p w14:paraId="7977E088" w14:textId="58064F4E" w:rsidR="00483982" w:rsidRDefault="00EE2423" w:rsidP="00483982">
      <w:pPr>
        <w:pStyle w:val="CommentText"/>
        <w:jc w:val="left"/>
      </w:pPr>
      <w:r>
        <w:rPr>
          <w:rStyle w:val="CommentReference"/>
        </w:rPr>
        <w:annotationRef/>
      </w:r>
      <w:r w:rsidR="00483982">
        <w:rPr>
          <w:color w:val="00B050"/>
        </w:rPr>
        <w:t>Vegetation management (tree trimming etc) is a permitted activity so it would not usually be singled out in a description of factors that influence naturalness (unless we were talking about a horticulture dominated landscape such as Katikati etc). In terms of the request to include reference to ‘modified landforms’, this is not a feature of the area that I consider to be noteworthy or particularly important in shaping the naturalness values of the area.  There is no landscape evidence to support that text change.  No text changes recommended.</w:t>
      </w:r>
    </w:p>
  </w:comment>
  <w:comment w:id="30" w:author="Bridget Gilbert" w:date="2026-08-30T15:22:00Z" w:initials="BG">
    <w:p w14:paraId="344B19D0" w14:textId="414B15CF" w:rsidR="00F150CB" w:rsidRDefault="00F150CB" w:rsidP="00F150CB">
      <w:pPr>
        <w:pStyle w:val="CommentText"/>
        <w:jc w:val="left"/>
      </w:pPr>
      <w:r>
        <w:rPr>
          <w:rStyle w:val="CommentReference"/>
        </w:rPr>
        <w:annotationRef/>
      </w:r>
      <w:r>
        <w:rPr>
          <w:color w:val="00B050"/>
        </w:rPr>
        <w:t>This paragraph is about the Hawea River, so reference to the Poplar Beach rural living is irrelevant.  Note: para 36 already acknowledges rural living (which is not just confined to Poplar Terrace in the PA i.e. there is another area of rural living on the eastern side, north of Luggate). No text change recommended.</w:t>
      </w:r>
    </w:p>
  </w:comment>
  <w:comment w:id="31" w:author="Bridget Gilbert" w:date="2026-08-30T15:25:00Z" w:initials="BG">
    <w:p w14:paraId="522FF2C1" w14:textId="77777777" w:rsidR="001439D1" w:rsidRDefault="001439D1" w:rsidP="001439D1">
      <w:pPr>
        <w:pStyle w:val="CommentText"/>
        <w:jc w:val="left"/>
      </w:pPr>
      <w:r>
        <w:rPr>
          <w:rStyle w:val="CommentReference"/>
        </w:rPr>
        <w:annotationRef/>
      </w:r>
      <w:r>
        <w:rPr>
          <w:color w:val="00B050"/>
        </w:rPr>
        <w:t>Comparator is considered to be unnecessary - the value ‘is what it is’.  Not supported by landscape expert evidence.</w:t>
      </w:r>
    </w:p>
  </w:comment>
  <w:comment w:id="32" w:author="Bridget Gilbert" w:date="2026-04-13T07:41:00Z" w:initials="BG">
    <w:p w14:paraId="015524CC" w14:textId="77777777" w:rsidR="005642D7" w:rsidRDefault="00CE335F" w:rsidP="005642D7">
      <w:pPr>
        <w:pStyle w:val="CommentText"/>
        <w:jc w:val="left"/>
      </w:pPr>
      <w:r>
        <w:rPr>
          <w:rStyle w:val="CommentReference"/>
        </w:rPr>
        <w:annotationRef/>
      </w:r>
      <w:r w:rsidR="005642D7">
        <w:t xml:space="preserve">Text amendment made to align with PALS text approach and improve clarity, in accordance with submission requests. </w:t>
      </w:r>
      <w:r w:rsidR="005642D7">
        <w:rPr>
          <w:color w:val="000000"/>
        </w:rPr>
        <w:t>For example, see OS29.4, OS30.9 and OS27.3</w:t>
      </w:r>
    </w:p>
  </w:comment>
  <w:comment w:id="33" w:author="Bridget Gilbert" w:date="2026-08-30T15:26:00Z" w:initials="BG">
    <w:p w14:paraId="51082B32" w14:textId="77777777" w:rsidR="00D70E61" w:rsidRDefault="00D70E61" w:rsidP="00D70E61">
      <w:pPr>
        <w:pStyle w:val="CommentText"/>
        <w:jc w:val="left"/>
      </w:pPr>
      <w:r>
        <w:rPr>
          <w:rStyle w:val="CommentReference"/>
        </w:rPr>
        <w:annotationRef/>
      </w:r>
      <w:r>
        <w:rPr>
          <w:color w:val="00B050"/>
        </w:rPr>
        <w:t xml:space="preserve">I do not support inclusion of text acknowledging VA capacity “within areas of established rural living” , as it does not necessarily follow that an existing area of development can absorbed more, while protecting landscape values.  Not supported by landscape evidence. </w:t>
      </w:r>
    </w:p>
  </w:comment>
  <w:comment w:id="34" w:author="Bridget Gilbert" w:date="2026-08-30T15:26:00Z" w:initials="BG">
    <w:p w14:paraId="150E8439" w14:textId="77777777" w:rsidR="003C5FF5" w:rsidRDefault="003C5FF5" w:rsidP="003C5FF5">
      <w:pPr>
        <w:pStyle w:val="CommentText"/>
        <w:jc w:val="left"/>
      </w:pPr>
      <w:r>
        <w:rPr>
          <w:rStyle w:val="CommentReference"/>
        </w:rPr>
        <w:annotationRef/>
      </w:r>
      <w:r>
        <w:rPr>
          <w:color w:val="00B050"/>
        </w:rPr>
        <w:t xml:space="preserve">I do not support deletion of “existing” in front of “landforms”.  ONF comprises escarpments and terraces (rather than hummocky moraine), so highly vulnerable to landscape effects associated with introducing new landforms such as mounding, which are incongruous.  Reference to existing landforms is an important signal re inappropriate landform modification as a mitigation tool. </w:t>
      </w:r>
    </w:p>
  </w:comment>
  <w:comment w:id="35" w:author="Bridget Gilbert." w:date="2026-07-07T17:21:00Z" w:initials="BG">
    <w:p w14:paraId="13417D76" w14:textId="77777777" w:rsidR="00C76BAF" w:rsidRDefault="00701C2A" w:rsidP="00C76BAF">
      <w:pPr>
        <w:pStyle w:val="CommentText"/>
        <w:jc w:val="left"/>
      </w:pPr>
      <w:r>
        <w:rPr>
          <w:rStyle w:val="CommentReference"/>
        </w:rPr>
        <w:annotationRef/>
      </w:r>
      <w:r w:rsidR="00C76BAF">
        <w:rPr>
          <w:color w:val="EE0000"/>
        </w:rPr>
        <w:t xml:space="preserve">BG supports this version of the ‘landscape capacity comments for urban expansion’ text, noting that this applies to resource consents.  </w:t>
      </w:r>
    </w:p>
    <w:p w14:paraId="5276CA4B" w14:textId="77777777" w:rsidR="00C76BAF" w:rsidRDefault="00C76BAF" w:rsidP="00C76BAF">
      <w:pPr>
        <w:pStyle w:val="CommentText"/>
        <w:jc w:val="left"/>
      </w:pPr>
    </w:p>
    <w:p w14:paraId="323B8274" w14:textId="77777777" w:rsidR="00C76BAF" w:rsidRDefault="00C76BAF" w:rsidP="00C76BAF">
      <w:pPr>
        <w:pStyle w:val="CommentText"/>
        <w:jc w:val="left"/>
      </w:pPr>
      <w:r>
        <w:rPr>
          <w:color w:val="EE0000"/>
        </w:rPr>
        <w:t xml:space="preserve">In her view, applying the three-step test set out in </w:t>
      </w:r>
      <w:r>
        <w:rPr>
          <w:i/>
          <w:iCs/>
          <w:color w:val="EE0000"/>
        </w:rPr>
        <w:t>Rosehip</w:t>
      </w:r>
      <w:r>
        <w:rPr>
          <w:color w:val="EE0000"/>
        </w:rPr>
        <w:t xml:space="preserve">, urban development will typically undermine the identification/qualification of the part of the feature where urban development is proposed, as a natural landscape element, thereby compromising its fundamental classification as a RMA s6(b) feature.  </w:t>
      </w:r>
    </w:p>
    <w:p w14:paraId="30086280" w14:textId="77777777" w:rsidR="00C76BAF" w:rsidRDefault="00C76BAF" w:rsidP="00C76BAF">
      <w:pPr>
        <w:pStyle w:val="CommentText"/>
        <w:jc w:val="left"/>
      </w:pPr>
    </w:p>
    <w:p w14:paraId="4CB7917B" w14:textId="77777777" w:rsidR="00C76BAF" w:rsidRDefault="00C76BAF" w:rsidP="00C76BAF">
      <w:pPr>
        <w:pStyle w:val="CommentText"/>
        <w:jc w:val="left"/>
      </w:pPr>
      <w:r>
        <w:rPr>
          <w:color w:val="EE0000"/>
        </w:rPr>
        <w:t>Further, it is often the case that ONF (or ONL) land directly adjacent an urban area is more sensitive to development change from a landscape perspective due to factors such as: the important associative and perceptual values it affords the neighbouring urban area; the absence of a defensible landscape boundary to the ONF/L edge which means that even very small incursions make the broader area vulnerable to urban development sprawl.</w:t>
      </w:r>
    </w:p>
    <w:p w14:paraId="3954F260" w14:textId="77777777" w:rsidR="00C76BAF" w:rsidRDefault="00C76BAF" w:rsidP="00C76BAF">
      <w:pPr>
        <w:pStyle w:val="CommentText"/>
        <w:jc w:val="left"/>
      </w:pPr>
    </w:p>
    <w:p w14:paraId="36BD41C7" w14:textId="77777777" w:rsidR="00C76BAF" w:rsidRDefault="00C76BAF" w:rsidP="00C76BAF">
      <w:pPr>
        <w:pStyle w:val="CommentText"/>
        <w:jc w:val="left"/>
      </w:pPr>
      <w:r>
        <w:rPr>
          <w:color w:val="EE0000"/>
        </w:rPr>
        <w:t>BG notes that this issue was extensively traversed in the expert conferencing for the PALS workstream, where the experts agreed that within ONF/Ls, the appropriate landscape capacity rating for urban development is ‘extremely limited or no’ landscape capacity.  This approach has been carried through to the PDP PALS.</w:t>
      </w:r>
    </w:p>
  </w:comment>
  <w:comment w:id="36" w:author="Bridget Gilbert" w:date="2026-08-30T15:28:00Z" w:initials="BG">
    <w:p w14:paraId="045FAC69" w14:textId="77777777" w:rsidR="00F72985" w:rsidRDefault="00F72985" w:rsidP="00F72985">
      <w:pPr>
        <w:pStyle w:val="CommentText"/>
        <w:jc w:val="left"/>
      </w:pPr>
      <w:r>
        <w:rPr>
          <w:rStyle w:val="CommentReference"/>
        </w:rPr>
        <w:annotationRef/>
      </w:r>
      <w:r>
        <w:rPr>
          <w:color w:val="00B050"/>
        </w:rPr>
        <w:t>Unnecessary to single out this land use as it is my understanding that much of this sort of land-use would be a permitted activity.  Also note that this was not an addition made to any of the PALS RCL Schedules.</w:t>
      </w:r>
    </w:p>
  </w:comment>
  <w:comment w:id="37" w:author="Bridget Gilbert." w:date="2026-07-07T17:22:00Z" w:initials="BG">
    <w:p w14:paraId="62FD3E5B" w14:textId="4839E1AD" w:rsidR="000A3649" w:rsidRDefault="00701C2A" w:rsidP="000A3649">
      <w:pPr>
        <w:pStyle w:val="CommentText"/>
        <w:jc w:val="left"/>
      </w:pPr>
      <w:r>
        <w:rPr>
          <w:rStyle w:val="CommentReference"/>
        </w:rPr>
        <w:annotationRef/>
      </w:r>
      <w:r w:rsidR="000A3649">
        <w:rPr>
          <w:color w:val="EE0000"/>
        </w:rPr>
        <w:t xml:space="preserve">Scott Edgar and Ben Espie support this version of the ‘landscape capacity comments for urban expansion’  text.  </w:t>
      </w:r>
    </w:p>
    <w:p w14:paraId="284E127C" w14:textId="77777777" w:rsidR="000A3649" w:rsidRDefault="000A3649" w:rsidP="000A3649">
      <w:pPr>
        <w:pStyle w:val="CommentText"/>
        <w:jc w:val="left"/>
      </w:pPr>
    </w:p>
    <w:p w14:paraId="55FCAC7A" w14:textId="77777777" w:rsidR="000A3649" w:rsidRDefault="000A3649" w:rsidP="000A3649">
      <w:pPr>
        <w:pStyle w:val="CommentText"/>
        <w:jc w:val="left"/>
      </w:pPr>
      <w:r>
        <w:rPr>
          <w:color w:val="EE0000"/>
        </w:rPr>
        <w:t xml:space="preserve">In their view the capacity for urban expansion in the ONF is most likely to be adjacent to existing urban areas. This is however still subject to the definition of urban expansion. </w:t>
      </w:r>
    </w:p>
  </w:comment>
  <w:comment w:id="38" w:author="Bridget Gilbert" w:date="2026-08-30T15:31:00Z" w:initials="BG">
    <w:p w14:paraId="72292759" w14:textId="77777777" w:rsidR="009E4E16" w:rsidRDefault="009E4E16" w:rsidP="009E4E16">
      <w:pPr>
        <w:pStyle w:val="CommentText"/>
        <w:jc w:val="left"/>
      </w:pPr>
      <w:r>
        <w:rPr>
          <w:rStyle w:val="CommentReference"/>
        </w:rPr>
        <w:annotationRef/>
      </w:r>
      <w:r>
        <w:rPr>
          <w:color w:val="00B050"/>
        </w:rPr>
        <w:t>I do not support “that contribute to productive activities” as I ham unsure  what is meant by the term and, it seems to be contrary to the PDP restrictive rules for earthworks in an ONF (despite the fact that many ONFs have productive farms eg Slope Hill, Morven Hill, Peninsula Hill, Ferry Hill).  </w:t>
      </w:r>
    </w:p>
  </w:comment>
  <w:comment w:id="39" w:author="Bridget Gilbert" w:date="2026-08-30T15:31:00Z" w:initials="BG">
    <w:p w14:paraId="3C379749" w14:textId="77777777" w:rsidR="00B174C2" w:rsidRDefault="009E4E16" w:rsidP="00B174C2">
      <w:pPr>
        <w:pStyle w:val="CommentText"/>
        <w:jc w:val="left"/>
      </w:pPr>
      <w:r>
        <w:rPr>
          <w:rStyle w:val="CommentReference"/>
        </w:rPr>
        <w:annotationRef/>
      </w:r>
      <w:r w:rsidR="00B174C2">
        <w:rPr>
          <w:color w:val="00B050"/>
        </w:rPr>
        <w:t xml:space="preserve">I do not support this additional sentence for the reasons outlined below re AL[85]. </w:t>
      </w:r>
    </w:p>
    <w:p w14:paraId="3BB39AB8" w14:textId="77777777" w:rsidR="00B174C2" w:rsidRDefault="00B174C2" w:rsidP="00B174C2">
      <w:pPr>
        <w:pStyle w:val="CommentText"/>
        <w:jc w:val="left"/>
      </w:pPr>
      <w:r>
        <w:rPr>
          <w:color w:val="00B050"/>
        </w:rPr>
        <w:t xml:space="preserve">21.22.25 text has been amended to reflect the site-specific earthworks rule in the PDP for the Woodfield’s land Lot 6 DP325795. There is not a similar PDP reference to support the earthworks landscape capacity ‘relaxation’ sought for the Venters land (lot 4 DP325795) ie ‘some’ landscape capacity for earthworks associated with farming.  </w:t>
      </w:r>
    </w:p>
    <w:p w14:paraId="74435E75" w14:textId="77777777" w:rsidR="00B174C2" w:rsidRDefault="00B174C2" w:rsidP="00B174C2">
      <w:pPr>
        <w:pStyle w:val="CommentText"/>
        <w:jc w:val="left"/>
      </w:pPr>
      <w:r>
        <w:rPr>
          <w:color w:val="00B050"/>
        </w:rPr>
        <w:t>As I understand it, the PDP ONF earthworks are deliberately restrictive due to the adverse effects earthworks can have on the fundamental integrity of an ONF.  This is despite the fact that many ONFs in the district comprise farmland (e.g. Slope Hill, Morven Hill, Ferry Hill, Peninsula Hill). A rating of ‘limited’ (rather than ‘some’ ie one step down on the landscape capacity rating scale), reflects the PDPs intentions in this regard, while balancing the fact that there is farming occurring within the PA ONF.  It is also interesting to note that the large-scale farmers in the ONF (for example, Devon Dairy) are happy with an earthworks capacity rating of ‘limited’.</w:t>
      </w:r>
    </w:p>
    <w:p w14:paraId="14F18D0C" w14:textId="77777777" w:rsidR="00B174C2" w:rsidRDefault="00B174C2" w:rsidP="00B174C2">
      <w:pPr>
        <w:pStyle w:val="CommentText"/>
        <w:jc w:val="left"/>
      </w:pPr>
    </w:p>
  </w:comment>
  <w:comment w:id="40" w:author="Bridget Gilbert" w:date="2026-08-30T15:33:00Z" w:initials="BG">
    <w:p w14:paraId="7A190BCA" w14:textId="205ED9AE" w:rsidR="00BE0F70" w:rsidRDefault="00BE0F70" w:rsidP="00BE0F70">
      <w:pPr>
        <w:pStyle w:val="CommentText"/>
        <w:jc w:val="left"/>
      </w:pPr>
      <w:r>
        <w:rPr>
          <w:rStyle w:val="CommentReference"/>
        </w:rPr>
        <w:annotationRef/>
      </w:r>
      <w:r>
        <w:rPr>
          <w:color w:val="00B050"/>
        </w:rPr>
        <w:t xml:space="preserve">Not supported by landscape evidence and the large scale farmers in the area, who can be reasonably expected to need quite large farm buildings, support the rebuttal version text. </w:t>
      </w:r>
    </w:p>
  </w:comment>
  <w:comment w:id="41" w:author="Bridget Gilbert" w:date="2026-08-30T15:34:00Z" w:initials="BG">
    <w:p w14:paraId="14DC09AA" w14:textId="77777777" w:rsidR="00BE0F70" w:rsidRDefault="00BE0F70" w:rsidP="00BE0F70">
      <w:pPr>
        <w:pStyle w:val="CommentText"/>
        <w:jc w:val="left"/>
      </w:pPr>
      <w:r>
        <w:rPr>
          <w:rStyle w:val="CommentReference"/>
        </w:rPr>
        <w:annotationRef/>
      </w:r>
      <w:r>
        <w:rPr>
          <w:color w:val="00B050"/>
        </w:rPr>
        <w:t>PDP Chapter 2 definition of farm buildings covers all of the structures requested to be included.  Requested second paragraph amounts to trying to introduce policy in the schedule which is not the purpose of the Schedules as explained in the Preamble.</w:t>
      </w:r>
    </w:p>
  </w:comment>
  <w:comment w:id="42" w:author="Bridget Gilbert" w:date="2026-08-30T15:34:00Z" w:initials="BG">
    <w:p w14:paraId="5E15E9A9" w14:textId="77777777" w:rsidR="009D5191" w:rsidRDefault="009D5191" w:rsidP="009D5191">
      <w:pPr>
        <w:pStyle w:val="CommentText"/>
        <w:jc w:val="left"/>
      </w:pPr>
      <w:r>
        <w:rPr>
          <w:rStyle w:val="CommentReference"/>
        </w:rPr>
        <w:annotationRef/>
      </w:r>
      <w:r>
        <w:rPr>
          <w:color w:val="00B050"/>
        </w:rPr>
        <w:t>I do not agree with change from very limited to limited due to ONF context and inherent vulnerability of an ONF to earthworks/extraction effects.  No landscape evidence in support.</w:t>
      </w:r>
    </w:p>
  </w:comment>
  <w:comment w:id="43" w:author="Bridget Gilbert" w:date="2026-08-30T15:35:00Z" w:initials="BG">
    <w:p w14:paraId="63CA8790" w14:textId="77777777" w:rsidR="00032039" w:rsidRDefault="00032039" w:rsidP="00032039">
      <w:pPr>
        <w:pStyle w:val="CommentText"/>
        <w:jc w:val="left"/>
      </w:pPr>
      <w:r>
        <w:rPr>
          <w:rStyle w:val="CommentReference"/>
        </w:rPr>
        <w:annotationRef/>
      </w:r>
      <w:r>
        <w:rPr>
          <w:color w:val="00B050"/>
        </w:rPr>
        <w:t>I consider this addition to be unnecessary as I understand these activities are permitted under the PDP.</w:t>
      </w:r>
    </w:p>
  </w:comment>
  <w:comment w:id="44" w:author="Bridget Gilbert" w:date="2026-08-30T15:36:00Z" w:initials="BG">
    <w:p w14:paraId="26CC819B" w14:textId="77777777" w:rsidR="00DB3028" w:rsidRDefault="00DB3028" w:rsidP="00DB3028">
      <w:pPr>
        <w:pStyle w:val="CommentText"/>
        <w:jc w:val="left"/>
      </w:pPr>
      <w:r>
        <w:rPr>
          <w:rStyle w:val="CommentReference"/>
        </w:rPr>
        <w:annotationRef/>
      </w:r>
      <w:r>
        <w:rPr>
          <w:color w:val="00B050"/>
        </w:rPr>
        <w:t xml:space="preserve">I do not support inclusion of text acknowledging rural living capacity “within established rural living environments”, as it does not necessarily follow that an existing area of rural living development t can absorb more, while protecting landscape values. Not supported by landscape evidence.  </w:t>
      </w:r>
    </w:p>
  </w:comment>
  <w:comment w:id="45" w:author="Bridget Gilbert" w:date="2026-08-30T15:37:00Z" w:initials="BG">
    <w:p w14:paraId="0563EBDD" w14:textId="77777777" w:rsidR="00CF0F95" w:rsidRDefault="00CF0F95" w:rsidP="00CF0F95">
      <w:pPr>
        <w:pStyle w:val="CommentText"/>
        <w:jc w:val="left"/>
      </w:pPr>
      <w:r>
        <w:rPr>
          <w:rStyle w:val="CommentReference"/>
        </w:rPr>
        <w:annotationRef/>
      </w:r>
      <w:r>
        <w:rPr>
          <w:color w:val="00B050"/>
        </w:rPr>
        <w:t>This text change is not supported for similar reasons.</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37146658" w15:done="0"/>
  <w15:commentEx w15:paraId="18E45EE1" w15:done="0"/>
  <w15:commentEx w15:paraId="26F7F69D" w15:done="0"/>
  <w15:commentEx w15:paraId="52A4179B" w15:done="0"/>
  <w15:commentEx w15:paraId="33F43CF6" w15:done="0"/>
  <w15:commentEx w15:paraId="77F6F046" w15:done="0"/>
  <w15:commentEx w15:paraId="6C520BE6" w15:done="0"/>
  <w15:commentEx w15:paraId="6EAFEB53" w15:done="0"/>
  <w15:commentEx w15:paraId="704F6EBC" w15:done="0"/>
  <w15:commentEx w15:paraId="23BBA253" w15:done="0"/>
  <w15:commentEx w15:paraId="4D59CEAB" w15:done="0"/>
  <w15:commentEx w15:paraId="21ADCA5F" w15:done="0"/>
  <w15:commentEx w15:paraId="5F09EE98" w15:done="0"/>
  <w15:commentEx w15:paraId="14233DD5" w15:done="0"/>
  <w15:commentEx w15:paraId="792AB260" w15:done="0"/>
  <w15:commentEx w15:paraId="0C910AEF" w15:done="0"/>
  <w15:commentEx w15:paraId="046FEB28" w15:done="0"/>
  <w15:commentEx w15:paraId="6511E5CB" w15:done="0"/>
  <w15:commentEx w15:paraId="203BBC6F" w15:done="0"/>
  <w15:commentEx w15:paraId="705EE2F6" w15:done="0"/>
  <w15:commentEx w15:paraId="294F025D" w15:done="0"/>
  <w15:commentEx w15:paraId="20A39D00" w15:done="0"/>
  <w15:commentEx w15:paraId="21FDE053" w15:done="0"/>
  <w15:commentEx w15:paraId="56DE5DE0" w15:done="0"/>
  <w15:commentEx w15:paraId="6625B506" w15:done="0"/>
  <w15:commentEx w15:paraId="0B4499B5" w15:done="0"/>
  <w15:commentEx w15:paraId="01C4F866" w15:done="0"/>
  <w15:commentEx w15:paraId="7977E088" w15:done="0"/>
  <w15:commentEx w15:paraId="344B19D0" w15:done="0"/>
  <w15:commentEx w15:paraId="522FF2C1" w15:done="0"/>
  <w15:commentEx w15:paraId="015524CC" w15:done="0"/>
  <w15:commentEx w15:paraId="51082B32" w15:done="0"/>
  <w15:commentEx w15:paraId="150E8439" w15:done="0"/>
  <w15:commentEx w15:paraId="36BD41C7" w15:done="0"/>
  <w15:commentEx w15:paraId="045FAC69" w15:done="0"/>
  <w15:commentEx w15:paraId="55FCAC7A" w15:done="0"/>
  <w15:commentEx w15:paraId="72292759" w15:done="0"/>
  <w15:commentEx w15:paraId="14F18D0C" w15:done="0"/>
  <w15:commentEx w15:paraId="7A190BCA" w15:done="0"/>
  <w15:commentEx w15:paraId="14DC09AA" w15:done="0"/>
  <w15:commentEx w15:paraId="5E15E9A9" w15:done="0"/>
  <w15:commentEx w15:paraId="63CA8790" w15:done="0"/>
  <w15:commentEx w15:paraId="26CC819B" w15:done="0"/>
  <w15:commentEx w15:paraId="0563EBDD"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34D06204" w16cex:dateUtc="2026-04-12T19:39:00Z"/>
  <w16cex:commentExtensible w16cex:durableId="51E43C8A" w16cex:dateUtc="2026-08-30T03:08:00Z"/>
  <w16cex:commentExtensible w16cex:durableId="2A985B56" w16cex:dateUtc="2026-08-30T03:09:00Z"/>
  <w16cex:commentExtensible w16cex:durableId="3224E54B" w16cex:dateUtc="2025-03-05T02:37:00Z"/>
  <w16cex:commentExtensible w16cex:durableId="2363C248" w16cex:dateUtc="2025-03-05T22:13:00Z"/>
  <w16cex:commentExtensible w16cex:durableId="20488A73" w16cex:dateUtc="2026-08-30T03:10:00Z"/>
  <w16cex:commentExtensible w16cex:durableId="4CC1DABB" w16cex:dateUtc="2026-08-30T03:11:00Z"/>
  <w16cex:commentExtensible w16cex:durableId="5E635DA1" w16cex:dateUtc="2025-03-05T04:05:00Z"/>
  <w16cex:commentExtensible w16cex:durableId="755282C0" w16cex:dateUtc="2025-03-05T22:45:00Z"/>
  <w16cex:commentExtensible w16cex:durableId="5EF3C93F" w16cex:dateUtc="2026-08-30T03:13:00Z"/>
  <w16cex:commentExtensible w16cex:durableId="76436869" w16cex:dateUtc="2026-08-30T03:15:00Z"/>
  <w16cex:commentExtensible w16cex:durableId="7E528166" w16cex:dateUtc="2025-03-05T03:56:00Z"/>
  <w16cex:commentExtensible w16cex:durableId="00A177DF" w16cex:dateUtc="2025-03-05T22:53:00Z"/>
  <w16cex:commentExtensible w16cex:durableId="3B52CE48" w16cex:dateUtc="2025-04-07T02:07:00Z"/>
  <w16cex:commentExtensible w16cex:durableId="58280E55" w16cex:dateUtc="2025-03-05T02:40:00Z"/>
  <w16cex:commentExtensible w16cex:durableId="53F6C576" w16cex:dateUtc="2025-03-05T02:41:00Z"/>
  <w16cex:commentExtensible w16cex:durableId="192F3537" w16cex:dateUtc="2025-03-05T02:42:00Z"/>
  <w16cex:commentExtensible w16cex:durableId="1EDF38D8" w16cex:dateUtc="2025-03-05T02:44:00Z"/>
  <w16cex:commentExtensible w16cex:durableId="4F9CF1E7" w16cex:dateUtc="2025-03-05T02:46:00Z"/>
  <w16cex:commentExtensible w16cex:durableId="53204C46" w16cex:dateUtc="2025-03-05T02:47:00Z"/>
  <w16cex:commentExtensible w16cex:durableId="641A5C58" w16cex:dateUtc="2025-03-05T02:48:00Z"/>
  <w16cex:commentExtensible w16cex:durableId="02C1405F" w16cex:dateUtc="2025-03-05T03:44:00Z"/>
  <w16cex:commentExtensible w16cex:durableId="3139B64A" w16cex:dateUtc="2025-03-05T03:47:00Z"/>
  <w16cex:commentExtensible w16cex:durableId="6E314ECE" w16cex:dateUtc="2025-03-05T03:46:00Z"/>
  <w16cex:commentExtensible w16cex:durableId="22C76515" w16cex:dateUtc="2025-03-05T03:48:00Z"/>
  <w16cex:commentExtensible w16cex:durableId="50D8B227" w16cex:dateUtc="2025-03-05T22:00:00Z"/>
  <w16cex:commentExtensible w16cex:durableId="04AB0DC0" w16cex:dateUtc="2025-03-05T22:24:00Z"/>
  <w16cex:commentExtensible w16cex:durableId="6CE6A890" w16cex:dateUtc="2026-08-30T03:19:00Z"/>
  <w16cex:commentExtensible w16cex:durableId="107F4802" w16cex:dateUtc="2026-08-30T03:22:00Z"/>
  <w16cex:commentExtensible w16cex:durableId="4DE92208" w16cex:dateUtc="2026-08-30T03:25:00Z"/>
  <w16cex:commentExtensible w16cex:durableId="721E81E3" w16cex:dateUtc="2026-04-12T19:41:00Z"/>
  <w16cex:commentExtensible w16cex:durableId="2AC9F4F0" w16cex:dateUtc="2026-08-30T03:26:00Z"/>
  <w16cex:commentExtensible w16cex:durableId="38C9DE0A" w16cex:dateUtc="2026-08-30T03:26:00Z"/>
  <w16cex:commentExtensible w16cex:durableId="2FC2C57B" w16cex:dateUtc="2026-07-07T05:21:00Z"/>
  <w16cex:commentExtensible w16cex:durableId="7C381FC6" w16cex:dateUtc="2026-08-30T03:28:00Z"/>
  <w16cex:commentExtensible w16cex:durableId="069502C0" w16cex:dateUtc="2026-07-07T05:22:00Z"/>
  <w16cex:commentExtensible w16cex:durableId="17E7589C" w16cex:dateUtc="2026-08-30T03:31:00Z"/>
  <w16cex:commentExtensible w16cex:durableId="0D780930" w16cex:dateUtc="2026-08-30T03:31:00Z"/>
  <w16cex:commentExtensible w16cex:durableId="4E8A8ADF" w16cex:dateUtc="2026-08-30T03:33:00Z"/>
  <w16cex:commentExtensible w16cex:durableId="44CCCEAA" w16cex:dateUtc="2026-08-30T03:34:00Z"/>
  <w16cex:commentExtensible w16cex:durableId="4250F4D5" w16cex:dateUtc="2026-08-30T03:34:00Z"/>
  <w16cex:commentExtensible w16cex:durableId="3B42F27C" w16cex:dateUtc="2026-08-30T03:35:00Z"/>
  <w16cex:commentExtensible w16cex:durableId="547EBFAD" w16cex:dateUtc="2026-08-30T03:36:00Z"/>
  <w16cex:commentExtensible w16cex:durableId="41D7A23E" w16cex:dateUtc="2026-08-30T03:37: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37146658" w16cid:durableId="34D06204"/>
  <w16cid:commentId w16cid:paraId="18E45EE1" w16cid:durableId="51E43C8A"/>
  <w16cid:commentId w16cid:paraId="26F7F69D" w16cid:durableId="2A985B56"/>
  <w16cid:commentId w16cid:paraId="52A4179B" w16cid:durableId="3224E54B"/>
  <w16cid:commentId w16cid:paraId="33F43CF6" w16cid:durableId="2363C248"/>
  <w16cid:commentId w16cid:paraId="77F6F046" w16cid:durableId="20488A73"/>
  <w16cid:commentId w16cid:paraId="6C520BE6" w16cid:durableId="4CC1DABB"/>
  <w16cid:commentId w16cid:paraId="6EAFEB53" w16cid:durableId="5E635DA1"/>
  <w16cid:commentId w16cid:paraId="704F6EBC" w16cid:durableId="755282C0"/>
  <w16cid:commentId w16cid:paraId="23BBA253" w16cid:durableId="5EF3C93F"/>
  <w16cid:commentId w16cid:paraId="4D59CEAB" w16cid:durableId="76436869"/>
  <w16cid:commentId w16cid:paraId="21ADCA5F" w16cid:durableId="7E528166"/>
  <w16cid:commentId w16cid:paraId="5F09EE98" w16cid:durableId="00A177DF"/>
  <w16cid:commentId w16cid:paraId="14233DD5" w16cid:durableId="3B52CE48"/>
  <w16cid:commentId w16cid:paraId="792AB260" w16cid:durableId="58280E55"/>
  <w16cid:commentId w16cid:paraId="0C910AEF" w16cid:durableId="53F6C576"/>
  <w16cid:commentId w16cid:paraId="046FEB28" w16cid:durableId="192F3537"/>
  <w16cid:commentId w16cid:paraId="6511E5CB" w16cid:durableId="1EDF38D8"/>
  <w16cid:commentId w16cid:paraId="203BBC6F" w16cid:durableId="4F9CF1E7"/>
  <w16cid:commentId w16cid:paraId="705EE2F6" w16cid:durableId="53204C46"/>
  <w16cid:commentId w16cid:paraId="294F025D" w16cid:durableId="641A5C58"/>
  <w16cid:commentId w16cid:paraId="20A39D00" w16cid:durableId="02C1405F"/>
  <w16cid:commentId w16cid:paraId="21FDE053" w16cid:durableId="3139B64A"/>
  <w16cid:commentId w16cid:paraId="56DE5DE0" w16cid:durableId="6E314ECE"/>
  <w16cid:commentId w16cid:paraId="6625B506" w16cid:durableId="22C76515"/>
  <w16cid:commentId w16cid:paraId="0B4499B5" w16cid:durableId="50D8B227"/>
  <w16cid:commentId w16cid:paraId="01C4F866" w16cid:durableId="04AB0DC0"/>
  <w16cid:commentId w16cid:paraId="7977E088" w16cid:durableId="6CE6A890"/>
  <w16cid:commentId w16cid:paraId="344B19D0" w16cid:durableId="107F4802"/>
  <w16cid:commentId w16cid:paraId="522FF2C1" w16cid:durableId="4DE92208"/>
  <w16cid:commentId w16cid:paraId="015524CC" w16cid:durableId="721E81E3"/>
  <w16cid:commentId w16cid:paraId="51082B32" w16cid:durableId="2AC9F4F0"/>
  <w16cid:commentId w16cid:paraId="150E8439" w16cid:durableId="38C9DE0A"/>
  <w16cid:commentId w16cid:paraId="36BD41C7" w16cid:durableId="2FC2C57B"/>
  <w16cid:commentId w16cid:paraId="045FAC69" w16cid:durableId="7C381FC6"/>
  <w16cid:commentId w16cid:paraId="55FCAC7A" w16cid:durableId="069502C0"/>
  <w16cid:commentId w16cid:paraId="72292759" w16cid:durableId="17E7589C"/>
  <w16cid:commentId w16cid:paraId="14F18D0C" w16cid:durableId="0D780930"/>
  <w16cid:commentId w16cid:paraId="7A190BCA" w16cid:durableId="4E8A8ADF"/>
  <w16cid:commentId w16cid:paraId="14DC09AA" w16cid:durableId="44CCCEAA"/>
  <w16cid:commentId w16cid:paraId="5E15E9A9" w16cid:durableId="4250F4D5"/>
  <w16cid:commentId w16cid:paraId="63CA8790" w16cid:durableId="3B42F27C"/>
  <w16cid:commentId w16cid:paraId="26CC819B" w16cid:durableId="547EBFAD"/>
  <w16cid:commentId w16cid:paraId="0563EBDD" w16cid:durableId="41D7A23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430B0EE" w14:textId="77777777" w:rsidR="00AE0BDD" w:rsidRDefault="00AE0BDD" w:rsidP="005D6363">
      <w:pPr>
        <w:spacing w:after="0" w:line="240" w:lineRule="auto"/>
      </w:pPr>
      <w:r>
        <w:separator/>
      </w:r>
    </w:p>
  </w:endnote>
  <w:endnote w:type="continuationSeparator" w:id="0">
    <w:p w14:paraId="7D7D087E" w14:textId="77777777" w:rsidR="00AE0BDD" w:rsidRDefault="00AE0BDD" w:rsidP="005D6363">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heSansOfficeLF">
    <w:altName w:val="Trebuchet MS"/>
    <w:charset w:val="00"/>
    <w:family w:val="swiss"/>
    <w:pitch w:val="variable"/>
    <w:sig w:usb0="A000006F" w:usb1="1000204A" w:usb2="00000000" w:usb3="00000000" w:csb0="00000093"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5002EFF" w:usb1="C200ACFF" w:usb2="00000009" w:usb3="00000000" w:csb0="000001FF"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C5DA0D" w14:textId="09146BF8" w:rsidR="0072126C" w:rsidRPr="00295541" w:rsidRDefault="0022251D" w:rsidP="00295541">
    <w:pPr>
      <w:pStyle w:val="Footer"/>
    </w:pPr>
    <w:r>
      <w:rPr>
        <w:noProof/>
        <w:lang w:eastAsia="en-NZ"/>
      </w:rPr>
      <mc:AlternateContent>
        <mc:Choice Requires="wps">
          <w:drawing>
            <wp:anchor distT="0" distB="0" distL="114300" distR="114300" simplePos="0" relativeHeight="251669504" behindDoc="0" locked="0" layoutInCell="1" allowOverlap="1" wp14:anchorId="3E3E7DBB" wp14:editId="6CA0586A">
              <wp:simplePos x="0" y="0"/>
              <wp:positionH relativeFrom="margin">
                <wp:align>left</wp:align>
              </wp:positionH>
              <wp:positionV relativeFrom="line">
                <wp:align>center</wp:align>
              </wp:positionV>
              <wp:extent cx="306000" cy="306000"/>
              <wp:effectExtent l="0" t="0" r="0" b="0"/>
              <wp:wrapNone/>
              <wp:docPr id="6" name="Rectangle 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06000" cy="306000"/>
                      </a:xfrm>
                      <a:prstGeom prst="rect">
                        <a:avLst/>
                      </a:prstGeom>
                      <a:solidFill>
                        <a:schemeClr val="accent1">
                          <a:lumMod val="75000"/>
                        </a:schemeClr>
                      </a:solidFill>
                      <a:ln>
                        <a:noFill/>
                      </a:ln>
                    </wps:spPr>
                    <wps:txbx>
                      <w:txbxContent>
                        <w:p w14:paraId="7753200C" w14:textId="77777777" w:rsidR="00295541" w:rsidRPr="00E87593" w:rsidRDefault="00C745C9" w:rsidP="00295541">
                          <w:pPr>
                            <w:spacing w:after="0" w:line="240" w:lineRule="auto"/>
                            <w:jc w:val="center"/>
                            <w:rPr>
                              <w:rStyle w:val="PageNumber"/>
                            </w:rPr>
                          </w:pPr>
                          <w:r w:rsidRPr="00E87593">
                            <w:rPr>
                              <w:rStyle w:val="PageNumber"/>
                            </w:rPr>
                            <w:fldChar w:fldCharType="begin"/>
                          </w:r>
                          <w:r w:rsidR="00295541" w:rsidRPr="00E87593">
                            <w:rPr>
                              <w:rStyle w:val="PageNumber"/>
                            </w:rPr>
                            <w:instrText xml:space="preserve"> PAGE   \* MERGEFORMAT </w:instrText>
                          </w:r>
                          <w:r w:rsidRPr="00E87593">
                            <w:rPr>
                              <w:rStyle w:val="PageNumber"/>
                            </w:rPr>
                            <w:fldChar w:fldCharType="separate"/>
                          </w:r>
                          <w:r w:rsidR="00F524A9">
                            <w:rPr>
                              <w:rStyle w:val="PageNumber"/>
                              <w:noProof/>
                            </w:rPr>
                            <w:t>6</w:t>
                          </w:r>
                          <w:r w:rsidRPr="00E87593">
                            <w:rPr>
                              <w:rStyle w:val="PageNumber"/>
                            </w:rPr>
                            <w:fldChar w:fldCharType="end"/>
                          </w:r>
                        </w:p>
                      </w:txbxContent>
                    </wps:txbx>
                    <wps:bodyPr rot="0" vert="horz" wrap="square" lIns="0" tIns="0" rIns="0" bIns="0" anchor="ctr" anchorCtr="0" upright="1">
                      <a:noAutofit/>
                    </wps:bodyPr>
                  </wps:wsp>
                </a:graphicData>
              </a:graphic>
              <wp14:sizeRelH relativeFrom="page">
                <wp14:pctWidth>0</wp14:pctWidth>
              </wp14:sizeRelH>
              <wp14:sizeRelV relativeFrom="page">
                <wp14:pctHeight>0</wp14:pctHeight>
              </wp14:sizeRelV>
            </wp:anchor>
          </w:drawing>
        </mc:Choice>
        <mc:Fallback>
          <w:pict>
            <v:rect w14:anchorId="3E3E7DBB" id="Rectangle 9" o:spid="_x0000_s1026" style="position:absolute;margin-left:0;margin-top:0;width:24.1pt;height:24.1pt;z-index:251669504;visibility:visible;mso-wrap-style:square;mso-width-percent:0;mso-height-percent:0;mso-wrap-distance-left:9pt;mso-wrap-distance-top:0;mso-wrap-distance-right:9pt;mso-wrap-distance-bottom:0;mso-position-horizontal:left;mso-position-horizontal-relative:margin;mso-position-vertical:center;mso-position-vertical-relative:line;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cZEs8AEAANgDAAAOAAAAZHJzL2Uyb0RvYy54bWysU9tu2zAMfR+wfxD0vtjpsG4w4hRFig4D&#10;ugvQ7gMUWY6FyaJGyrGzrx8lx2mxvQ17EUhJPDo8PNrcTL0TR4NkwddyvSqlMF5DY/2hlt+f7t98&#10;kIKi8o1y4E0tT4bkzfb1q80YKnMFHbjGoGAQT9UYatnFGKqiIN2ZXtEKgvF82AL2KnKKh6JBNTJ6&#10;74qrsrwuRsAmIGhDxLt386HcZvy2NTp+bVsyUbhaMreYV8zrPq3FdqOqA6rQWX2mof6BRa+s50cv&#10;UHcqKjGg/QuqtxqBoI0rDX0BbWu1yT1wN+vyj24eOxVM7oXFoXCRif4frP5yfAzfMFGn8AD6BwkP&#10;u075g7lFhLEzquHn1kmoYgxUXQpSQlwq9uNnaHi0aoiQNZha7BMgdyemLPXpIrWZotC8+ba8Lkse&#10;iOajc5xeUNVSHJDiRwO9SEEtkSeZwdXxgeJ8dbmSyYOzzb11LifJPWbnUBwVz11pbXxc53I39Mx2&#10;3n//LlGYsbLhUkkmQS/RnE+YHhL6fDntZDFS/8lqVMVpP/FhCvfQnFgWhNls/Dk46AB/STGy0WpJ&#10;PweFRgr3ybO0yZVLgEuwXwLlNZfWUkeUYk52cfbvENAeOsaeO/NwywNobRbnmceZKdsnd3a2evLn&#10;yzzfev6Q298AAAD//wMAUEsDBBQABgAIAAAAIQBR3kRn1gAAAAMBAAAPAAAAZHJzL2Rvd25yZXYu&#10;eG1sTI7BSsNAEIbvgu+wjNBLsRtLKCFmU6RojwVbxes2OyYhu7Nhd9umb++oB73MMPw/33zVenJW&#10;nDHE3pOCh0UGAqnxpqdWwdvh5b4AEZMmo60nVHDFCOv69qbSpfEXesXzPrWCIRRLraBLaSyljE2H&#10;TseFH5E4+/TB6cRnaKUJ+sJwZ+Uyy1bS6Z74Q6dH3HTYDPuTU5DN83wYN6uP7WDxfdfbwofnRqnZ&#10;3fT0CCLhlP7K8K3P6lCz09GfyERhmcG9n8lZXixBHH+3rCv5373+AgAA//8DAFBLAQItABQABgAI&#10;AAAAIQC2gziS/gAAAOEBAAATAAAAAAAAAAAAAAAAAAAAAABbQ29udGVudF9UeXBlc10ueG1sUEsB&#10;Ai0AFAAGAAgAAAAhADj9If/WAAAAlAEAAAsAAAAAAAAAAAAAAAAALwEAAF9yZWxzLy5yZWxzUEsB&#10;Ai0AFAAGAAgAAAAhAPVxkSzwAQAA2AMAAA4AAAAAAAAAAAAAAAAALgIAAGRycy9lMm9Eb2MueG1s&#10;UEsBAi0AFAAGAAgAAAAhAFHeRGfWAAAAAwEAAA8AAAAAAAAAAAAAAAAASgQAAGRycy9kb3ducmV2&#10;LnhtbFBLBQYAAAAABAAEAPMAAABNBQAAAAA=&#10;" fillcolor="#276e8b [2404]" stroked="f">
              <v:textbox inset="0,0,0,0">
                <w:txbxContent>
                  <w:p w14:paraId="7753200C" w14:textId="77777777" w:rsidR="00295541" w:rsidRPr="00E87593" w:rsidRDefault="00C745C9" w:rsidP="00295541">
                    <w:pPr>
                      <w:spacing w:after="0" w:line="240" w:lineRule="auto"/>
                      <w:jc w:val="center"/>
                      <w:rPr>
                        <w:rStyle w:val="PageNumber"/>
                      </w:rPr>
                    </w:pPr>
                    <w:r w:rsidRPr="00E87593">
                      <w:rPr>
                        <w:rStyle w:val="PageNumber"/>
                      </w:rPr>
                      <w:fldChar w:fldCharType="begin"/>
                    </w:r>
                    <w:r w:rsidR="00295541" w:rsidRPr="00E87593">
                      <w:rPr>
                        <w:rStyle w:val="PageNumber"/>
                      </w:rPr>
                      <w:instrText xml:space="preserve"> PAGE   \* MERGEFORMAT </w:instrText>
                    </w:r>
                    <w:r w:rsidRPr="00E87593">
                      <w:rPr>
                        <w:rStyle w:val="PageNumber"/>
                      </w:rPr>
                      <w:fldChar w:fldCharType="separate"/>
                    </w:r>
                    <w:r w:rsidR="00F524A9">
                      <w:rPr>
                        <w:rStyle w:val="PageNumber"/>
                        <w:noProof/>
                      </w:rPr>
                      <w:t>6</w:t>
                    </w:r>
                    <w:r w:rsidRPr="00E87593">
                      <w:rPr>
                        <w:rStyle w:val="PageNumber"/>
                      </w:rPr>
                      <w:fldChar w:fldCharType="end"/>
                    </w:r>
                  </w:p>
                </w:txbxContent>
              </v:textbox>
              <w10:wrap anchorx="margin" anchory="line"/>
            </v:rect>
          </w:pict>
        </mc:Fallback>
      </mc:AlternateContent>
    </w:r>
    <w:r>
      <w:rPr>
        <w:noProof/>
        <w:lang w:eastAsia="en-NZ"/>
      </w:rPr>
      <mc:AlternateContent>
        <mc:Choice Requires="wps">
          <w:drawing>
            <wp:anchor distT="0" distB="0" distL="114300" distR="114300" simplePos="0" relativeHeight="251668480" behindDoc="0" locked="0" layoutInCell="1" allowOverlap="1" wp14:anchorId="7E6A4D31" wp14:editId="330C2F91">
              <wp:simplePos x="0" y="0"/>
              <wp:positionH relativeFrom="margin">
                <wp:align>right</wp:align>
              </wp:positionH>
              <wp:positionV relativeFrom="line">
                <wp:align>center</wp:align>
              </wp:positionV>
              <wp:extent cx="5659200" cy="262800"/>
              <wp:effectExtent l="0" t="0" r="17780" b="4445"/>
              <wp:wrapNone/>
              <wp:docPr id="3"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59200" cy="26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4A0684" w14:textId="544E7B84" w:rsidR="00295541" w:rsidRPr="00134818" w:rsidRDefault="00664318" w:rsidP="00295541">
                          <w:pPr>
                            <w:spacing w:after="0" w:line="240" w:lineRule="auto"/>
                            <w:jc w:val="right"/>
                            <w:rPr>
                              <w:rFonts w:asciiTheme="majorHAnsi" w:hAnsiTheme="majorHAnsi"/>
                            </w:rPr>
                          </w:pPr>
                          <w:r>
                            <w:rPr>
                              <w:rFonts w:asciiTheme="majorHAnsi" w:hAnsiTheme="majorHAnsi"/>
                              <w:color w:val="7F7F7F" w:themeColor="text1" w:themeTint="80"/>
                            </w:rPr>
                            <w:t xml:space="preserve">Notified Version Final Draft (4) </w:t>
                          </w:r>
                          <w:sdt>
                            <w:sdtPr>
                              <w:rPr>
                                <w:rFonts w:asciiTheme="majorHAnsi" w:hAnsiTheme="majorHAnsi"/>
                                <w:color w:val="7F7F7F" w:themeColor="text1" w:themeTint="80"/>
                              </w:rPr>
                              <w:alias w:val="Publish Date"/>
                              <w:tag w:val="Publish Date"/>
                              <w:id w:val="10628929"/>
                              <w:lock w:val="sdtLocked"/>
                              <w:dataBinding w:prefixMappings="xmlns:ns0='http://schemas.microsoft.com/office/2006/coverPageProps' " w:xpath="/ns0:CoverPageProperties[1]/ns0:PublishDate[1]" w:storeItemID="{55AF091B-3C7A-41E3-B477-F2FDAA23CFDA}"/>
                              <w:date w:fullDate="2026-07-01T00:00:00Z">
                                <w:dateFormat w:val="dd MMMM yyyy"/>
                                <w:lid w:val="en-NZ"/>
                                <w:storeMappedDataAs w:val="dateTime"/>
                                <w:calendar w:val="gregorian"/>
                              </w:date>
                            </w:sdtPr>
                            <w:sdtEndPr/>
                            <w:sdtContent>
                              <w:r w:rsidR="005D33D9">
                                <w:rPr>
                                  <w:rFonts w:asciiTheme="majorHAnsi" w:hAnsiTheme="majorHAnsi"/>
                                  <w:color w:val="7F7F7F" w:themeColor="text1" w:themeTint="80"/>
                                </w:rPr>
                                <w:t>01 July 2026</w:t>
                              </w:r>
                            </w:sdtContent>
                          </w:sdt>
                          <w:r w:rsidR="008C34B3">
                            <w:rPr>
                              <w:rFonts w:asciiTheme="majorHAnsi" w:hAnsiTheme="majorHAnsi"/>
                              <w:color w:val="7F7F7F" w:themeColor="text1" w:themeTint="80"/>
                            </w:rPr>
                            <w:t> </w:t>
                          </w:r>
                          <w:r w:rsidR="00295541" w:rsidRPr="00134818">
                            <w:rPr>
                              <w:rFonts w:asciiTheme="majorHAnsi" w:hAnsiTheme="majorHAnsi"/>
                              <w:color w:val="7F7F7F" w:themeColor="text1" w:themeTint="80"/>
                            </w:rPr>
                            <w:t>|</w:t>
                          </w:r>
                          <w:r w:rsidR="008C34B3">
                            <w:rPr>
                              <w:rFonts w:asciiTheme="majorHAnsi" w:hAnsiTheme="majorHAnsi"/>
                              <w:color w:val="7F7F7F" w:themeColor="text1" w:themeTint="80"/>
                            </w:rPr>
                            <w:t> </w:t>
                          </w:r>
                          <w:sdt>
                            <w:sdtPr>
                              <w:rPr>
                                <w:rFonts w:asciiTheme="majorHAnsi" w:hAnsiTheme="majorHAnsi"/>
                                <w:color w:val="7F7F7F" w:themeColor="text1" w:themeTint="80"/>
                              </w:rPr>
                              <w:alias w:val="Project number"/>
                              <w:tag w:val="Project number"/>
                              <w:id w:val="33684423"/>
                              <w:lock w:val="sdtLocked"/>
                              <w:dataBinding w:xpath="/root[1]/project_number[1]" w:storeItemID="{00000000-0000-0000-0000-000000000000}"/>
                              <w:text/>
                            </w:sdtPr>
                            <w:sdtEndPr/>
                            <w:sdtContent>
                              <w:r w:rsidR="00480C95">
                                <w:rPr>
                                  <w:rFonts w:asciiTheme="majorHAnsi" w:hAnsiTheme="majorHAnsi"/>
                                  <w:color w:val="7F7F7F" w:themeColor="text1" w:themeTint="80"/>
                                </w:rPr>
                                <w:t>21.22.25</w:t>
                              </w:r>
                            </w:sdtContent>
                          </w:sdt>
                        </w:p>
                      </w:txbxContent>
                    </wps:txbx>
                    <wps:bodyPr rot="0" vert="horz" wrap="square" lIns="0" tIns="0" rIns="0" bIns="0" anchor="ctr" anchorCtr="0" upright="1">
                      <a:noAutofit/>
                    </wps:bodyPr>
                  </wps:wsp>
                </a:graphicData>
              </a:graphic>
              <wp14:sizeRelH relativeFrom="page">
                <wp14:pctWidth>0</wp14:pctWidth>
              </wp14:sizeRelH>
              <wp14:sizeRelV relativeFrom="page">
                <wp14:pctHeight>0</wp14:pctHeight>
              </wp14:sizeRelV>
            </wp:anchor>
          </w:drawing>
        </mc:Choice>
        <mc:Fallback>
          <w:pict>
            <v:shapetype w14:anchorId="7E6A4D31" id="_x0000_t202" coordsize="21600,21600" o:spt="202" path="m,l,21600r21600,l21600,xe">
              <v:stroke joinstyle="miter"/>
              <v:path gradientshapeok="t" o:connecttype="rect"/>
            </v:shapetype>
            <v:shape id="Text Box 8" o:spid="_x0000_s1027" type="#_x0000_t202" style="position:absolute;margin-left:394.4pt;margin-top:0;width:445.6pt;height:20.7pt;z-index:251668480;visibility:visible;mso-wrap-style:square;mso-width-percent:0;mso-height-percent:0;mso-wrap-distance-left:9pt;mso-wrap-distance-top:0;mso-wrap-distance-right:9pt;mso-wrap-distance-bottom:0;mso-position-horizontal:right;mso-position-horizontal-relative:margin;mso-position-vertical:center;mso-position-vertical-relative:line;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3OGK2AEAAJoDAAAOAAAAZHJzL2Uyb0RvYy54bWysU9tu2zAMfR+wfxD0vjgJ0KAz4hRdiw4D&#10;ugvQ7gNkWbaF2aJGKrGzrx8l2+kub8NeBIqSDnkOj/Y3Y9+Jk0Gy4Aq5Wa2lME5DZV1TyK/PD2+u&#10;paCgXKU6cKaQZ0Py5vD61X7wudlCC11lUDCIo3zwhWxD8HmWkW5Nr2gF3jg+rAF7FXiLTVahGhi9&#10;77Lter3LBsDKI2hDxNn76VAeEn5dGx0+1zWZILpCcm8hrZjWMq7ZYa/yBpVvrZ7bUP/QRa+s46IX&#10;qHsVlDii/QuqtxqBoA4rDX0GdW21SRyYzWb9B5unVnmTuLA45C8y0f+D1Z9OT/4LijC+g5EHmEiQ&#10;fwT9jYSDu1a5xtwiwtAaVXHhTZQsGzzl89MoNeUUQcrhI1Q8ZHUMkIDGGvuoCvMUjM4DOF9EN2MQ&#10;mpNXu6u3PEkpNJ9td9trjmMJlS+vPVJ4b6AXMSgk8lATujo9UpiuLldiMQcPtuvSYDv3W4IxYyZ1&#10;HxueWg9jOQpbzdQimRKqM9NBmOzC9uagBfwhxcBWKSR9Pyo0UnQfHEsSfbUEuATlEiin+WkhdUAp&#10;ps1dmBx49GiblrEn2R3csnC1TZxe+pgbZgMkVWazRof9uk+3Xr7U4ScAAAD//wMAUEsDBBQABgAI&#10;AAAAIQApJoHs2wAAAAQBAAAPAAAAZHJzL2Rvd25yZXYueG1sTI9BT8JAEIXvJv6HzZh4MbAtIQZL&#10;twQx4slD0R8wdIe2oTvbdBeo/npHL3iZ5OW9vPdNvhpdp840hNazgXSagCKuvG25NvD58TpZgAoR&#10;2WLnmQx8UYBVcXuTY2b9hUs672KtpIRDhgaaGPtM61A15DBMfU8s3sEPDqPIodZ2wIuUu07PkuRR&#10;O2xZFhrsadNQddydnAFal/77/Ri2rnx+2WwPLdODfjPm/m5cL0FFGuM1DL/4gg6FMO39iW1QnQF5&#10;JP5d8RZP6QzU3sA8nYMucv0fvvgBAAD//wMAUEsBAi0AFAAGAAgAAAAhALaDOJL+AAAA4QEAABMA&#10;AAAAAAAAAAAAAAAAAAAAAFtDb250ZW50X1R5cGVzXS54bWxQSwECLQAUAAYACAAAACEAOP0h/9YA&#10;AACUAQAACwAAAAAAAAAAAAAAAAAvAQAAX3JlbHMvLnJlbHNQSwECLQAUAAYACAAAACEA+dzhitgB&#10;AACaAwAADgAAAAAAAAAAAAAAAAAuAgAAZHJzL2Uyb0RvYy54bWxQSwECLQAUAAYACAAAACEAKSaB&#10;7NsAAAAEAQAADwAAAAAAAAAAAAAAAAAyBAAAZHJzL2Rvd25yZXYueG1sUEsFBgAAAAAEAAQA8wAA&#10;ADoFAAAAAA==&#10;" filled="f" stroked="f">
              <v:textbox inset="0,0,0,0">
                <w:txbxContent>
                  <w:p w14:paraId="104A0684" w14:textId="544E7B84" w:rsidR="00295541" w:rsidRPr="00134818" w:rsidRDefault="00664318" w:rsidP="00295541">
                    <w:pPr>
                      <w:spacing w:after="0" w:line="240" w:lineRule="auto"/>
                      <w:jc w:val="right"/>
                      <w:rPr>
                        <w:rFonts w:asciiTheme="majorHAnsi" w:hAnsiTheme="majorHAnsi"/>
                      </w:rPr>
                    </w:pPr>
                    <w:r>
                      <w:rPr>
                        <w:rFonts w:asciiTheme="majorHAnsi" w:hAnsiTheme="majorHAnsi"/>
                        <w:color w:val="7F7F7F" w:themeColor="text1" w:themeTint="80"/>
                      </w:rPr>
                      <w:t xml:space="preserve">Notified Version Final Draft (4) </w:t>
                    </w:r>
                    <w:sdt>
                      <w:sdtPr>
                        <w:rPr>
                          <w:rFonts w:asciiTheme="majorHAnsi" w:hAnsiTheme="majorHAnsi"/>
                          <w:color w:val="7F7F7F" w:themeColor="text1" w:themeTint="80"/>
                        </w:rPr>
                        <w:alias w:val="Publish Date"/>
                        <w:tag w:val="Publish Date"/>
                        <w:id w:val="10628929"/>
                        <w:lock w:val="sdtLocked"/>
                        <w:dataBinding w:prefixMappings="xmlns:ns0='http://schemas.microsoft.com/office/2006/coverPageProps' " w:xpath="/ns0:CoverPageProperties[1]/ns0:PublishDate[1]" w:storeItemID="{55AF091B-3C7A-41E3-B477-F2FDAA23CFDA}"/>
                        <w:date w:fullDate="2026-07-01T00:00:00Z">
                          <w:dateFormat w:val="dd MMMM yyyy"/>
                          <w:lid w:val="en-NZ"/>
                          <w:storeMappedDataAs w:val="dateTime"/>
                          <w:calendar w:val="gregorian"/>
                        </w:date>
                      </w:sdtPr>
                      <w:sdtContent>
                        <w:r w:rsidR="005D33D9">
                          <w:rPr>
                            <w:rFonts w:asciiTheme="majorHAnsi" w:hAnsiTheme="majorHAnsi"/>
                            <w:color w:val="7F7F7F" w:themeColor="text1" w:themeTint="80"/>
                          </w:rPr>
                          <w:t>01 July 2026</w:t>
                        </w:r>
                      </w:sdtContent>
                    </w:sdt>
                    <w:r w:rsidR="008C34B3">
                      <w:rPr>
                        <w:rFonts w:asciiTheme="majorHAnsi" w:hAnsiTheme="majorHAnsi"/>
                        <w:color w:val="7F7F7F" w:themeColor="text1" w:themeTint="80"/>
                      </w:rPr>
                      <w:t> </w:t>
                    </w:r>
                    <w:r w:rsidR="00295541" w:rsidRPr="00134818">
                      <w:rPr>
                        <w:rFonts w:asciiTheme="majorHAnsi" w:hAnsiTheme="majorHAnsi"/>
                        <w:color w:val="7F7F7F" w:themeColor="text1" w:themeTint="80"/>
                      </w:rPr>
                      <w:t>|</w:t>
                    </w:r>
                    <w:r w:rsidR="008C34B3">
                      <w:rPr>
                        <w:rFonts w:asciiTheme="majorHAnsi" w:hAnsiTheme="majorHAnsi"/>
                        <w:color w:val="7F7F7F" w:themeColor="text1" w:themeTint="80"/>
                      </w:rPr>
                      <w:t> </w:t>
                    </w:r>
                    <w:sdt>
                      <w:sdtPr>
                        <w:rPr>
                          <w:rFonts w:asciiTheme="majorHAnsi" w:hAnsiTheme="majorHAnsi"/>
                          <w:color w:val="7F7F7F" w:themeColor="text1" w:themeTint="80"/>
                        </w:rPr>
                        <w:alias w:val="Project number"/>
                        <w:tag w:val="Project number"/>
                        <w:id w:val="33684423"/>
                        <w:lock w:val="sdtLocked"/>
                        <w:dataBinding w:xpath="/root[1]/project_number[1]" w:storeItemID="{00000000-0000-0000-0000-000000000000}"/>
                        <w:text/>
                      </w:sdtPr>
                      <w:sdtContent>
                        <w:r w:rsidR="00480C95">
                          <w:rPr>
                            <w:rFonts w:asciiTheme="majorHAnsi" w:hAnsiTheme="majorHAnsi"/>
                            <w:color w:val="7F7F7F" w:themeColor="text1" w:themeTint="80"/>
                          </w:rPr>
                          <w:t>21.22.25</w:t>
                        </w:r>
                      </w:sdtContent>
                    </w:sdt>
                  </w:p>
                </w:txbxContent>
              </v:textbox>
              <w10:wrap anchorx="margin" anchory="lin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01FD29" w14:textId="7A6B16F7" w:rsidR="0072126C" w:rsidRPr="0072126C" w:rsidRDefault="0022251D" w:rsidP="008C34B3">
    <w:pPr>
      <w:pStyle w:val="Footer"/>
      <w:jc w:val="right"/>
    </w:pPr>
    <w:r>
      <w:rPr>
        <w:noProof/>
        <w:color w:val="7F7F7F" w:themeColor="text1" w:themeTint="80"/>
        <w:lang w:eastAsia="en-NZ"/>
      </w:rPr>
      <mc:AlternateContent>
        <mc:Choice Requires="wps">
          <w:drawing>
            <wp:anchor distT="0" distB="0" distL="114300" distR="114300" simplePos="0" relativeHeight="251666432" behindDoc="0" locked="0" layoutInCell="1" allowOverlap="1" wp14:anchorId="4F203DF9" wp14:editId="1BE63489">
              <wp:simplePos x="0" y="0"/>
              <wp:positionH relativeFrom="margin">
                <wp:align>left</wp:align>
              </wp:positionH>
              <wp:positionV relativeFrom="line">
                <wp:align>center</wp:align>
              </wp:positionV>
              <wp:extent cx="5659200" cy="262800"/>
              <wp:effectExtent l="0" t="0" r="17780" b="4445"/>
              <wp:wrapNone/>
              <wp:docPr id="2"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59200" cy="26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145E351" w14:textId="124BCECA" w:rsidR="00E87593" w:rsidRPr="00134818" w:rsidRDefault="00AE0BDD" w:rsidP="00E87593">
                          <w:pPr>
                            <w:spacing w:after="0" w:line="240" w:lineRule="auto"/>
                            <w:rPr>
                              <w:rFonts w:asciiTheme="majorHAnsi" w:hAnsiTheme="majorHAnsi"/>
                            </w:rPr>
                          </w:pPr>
                          <w:sdt>
                            <w:sdtPr>
                              <w:rPr>
                                <w:rFonts w:asciiTheme="majorHAnsi" w:hAnsiTheme="majorHAnsi"/>
                                <w:color w:val="7F7F7F" w:themeColor="text1" w:themeTint="80"/>
                              </w:rPr>
                              <w:alias w:val="Schedule number"/>
                              <w:tag w:val="Schedule number"/>
                              <w:id w:val="33570558"/>
                              <w:lock w:val="sdtLocked"/>
                              <w:dataBinding w:xpath="/root[1]/project_number[1]" w:storeItemID="{00000000-0000-0000-0000-000000000000}"/>
                              <w:text/>
                            </w:sdtPr>
                            <w:sdtEndPr/>
                            <w:sdtContent>
                              <w:r w:rsidR="002C7DC7">
                                <w:rPr>
                                  <w:rFonts w:asciiTheme="majorHAnsi" w:hAnsiTheme="majorHAnsi"/>
                                  <w:color w:val="7F7F7F" w:themeColor="text1" w:themeTint="80"/>
                                </w:rPr>
                                <w:t>21.22.</w:t>
                              </w:r>
                              <w:r w:rsidR="00480C95">
                                <w:rPr>
                                  <w:rFonts w:asciiTheme="majorHAnsi" w:hAnsiTheme="majorHAnsi"/>
                                  <w:color w:val="7F7F7F" w:themeColor="text1" w:themeTint="80"/>
                                </w:rPr>
                                <w:t>25</w:t>
                              </w:r>
                            </w:sdtContent>
                          </w:sdt>
                          <w:r w:rsidR="005E5EEA">
                            <w:rPr>
                              <w:rFonts w:asciiTheme="majorHAnsi" w:hAnsiTheme="majorHAnsi"/>
                              <w:color w:val="7F7F7F" w:themeColor="text1" w:themeTint="80"/>
                            </w:rPr>
                            <w:t xml:space="preserve">  </w:t>
                          </w:r>
                          <w:sdt>
                            <w:sdtPr>
                              <w:rPr>
                                <w:rFonts w:asciiTheme="majorHAnsi" w:hAnsiTheme="majorHAnsi"/>
                                <w:color w:val="7F7F7F" w:themeColor="text1" w:themeTint="80"/>
                              </w:rPr>
                              <w:alias w:val="Publish Date"/>
                              <w:tag w:val="Publish Date"/>
                              <w:id w:val="10628907"/>
                              <w:lock w:val="sdtLocked"/>
                              <w:dataBinding w:prefixMappings="xmlns:ns0='http://schemas.microsoft.com/office/2006/coverPageProps' " w:xpath="/ns0:CoverPageProperties[1]/ns0:PublishDate[1]" w:storeItemID="{55AF091B-3C7A-41E3-B477-F2FDAA23CFDA}"/>
                              <w:date w:fullDate="2026-07-01T00:00:00Z">
                                <w:dateFormat w:val="MMMM yyyy"/>
                                <w:lid w:val="en-NZ"/>
                                <w:storeMappedDataAs w:val="dateTime"/>
                                <w:calendar w:val="gregorian"/>
                              </w:date>
                            </w:sdtPr>
                            <w:sdtEndPr/>
                            <w:sdtContent>
                              <w:r w:rsidR="005D33D9">
                                <w:rPr>
                                  <w:rFonts w:asciiTheme="majorHAnsi" w:hAnsiTheme="majorHAnsi"/>
                                  <w:color w:val="7F7F7F" w:themeColor="text1" w:themeTint="80"/>
                                </w:rPr>
                                <w:t>July</w:t>
                              </w:r>
                              <w:r w:rsidR="00977769">
                                <w:rPr>
                                  <w:rFonts w:asciiTheme="majorHAnsi" w:hAnsiTheme="majorHAnsi"/>
                                  <w:color w:val="7F7F7F" w:themeColor="text1" w:themeTint="80"/>
                                </w:rPr>
                                <w:t xml:space="preserve"> 2026</w:t>
                              </w:r>
                            </w:sdtContent>
                          </w:sdt>
                          <w:r w:rsidR="00204B6E">
                            <w:rPr>
                              <w:rFonts w:asciiTheme="majorHAnsi" w:hAnsiTheme="majorHAnsi"/>
                              <w:color w:val="7F7F7F" w:themeColor="text1" w:themeTint="80"/>
                            </w:rPr>
                            <w:t xml:space="preserve"> JWS Version</w:t>
                          </w:r>
                        </w:p>
                      </w:txbxContent>
                    </wps:txbx>
                    <wps:bodyPr rot="0" vert="horz" wrap="square" lIns="0" tIns="0" rIns="0" bIns="0" anchor="ctr" anchorCtr="0" upright="1">
                      <a:noAutofit/>
                    </wps:bodyPr>
                  </wps:wsp>
                </a:graphicData>
              </a:graphic>
              <wp14:sizeRelH relativeFrom="page">
                <wp14:pctWidth>0</wp14:pctWidth>
              </wp14:sizeRelH>
              <wp14:sizeRelV relativeFrom="page">
                <wp14:pctHeight>0</wp14:pctHeight>
              </wp14:sizeRelV>
            </wp:anchor>
          </w:drawing>
        </mc:Choice>
        <mc:Fallback>
          <w:pict>
            <v:shapetype w14:anchorId="4F203DF9" id="_x0000_t202" coordsize="21600,21600" o:spt="202" path="m,l,21600r21600,l21600,xe">
              <v:stroke joinstyle="miter"/>
              <v:path gradientshapeok="t" o:connecttype="rect"/>
            </v:shapetype>
            <v:shape id="Text Box 6" o:spid="_x0000_s1028" type="#_x0000_t202" style="position:absolute;left:0;text-align:left;margin-left:0;margin-top:0;width:445.6pt;height:20.7pt;z-index:251666432;visibility:visible;mso-wrap-style:square;mso-width-percent:0;mso-height-percent:0;mso-wrap-distance-left:9pt;mso-wrap-distance-top:0;mso-wrap-distance-right:9pt;mso-wrap-distance-bottom:0;mso-position-horizontal:left;mso-position-horizontal-relative:margin;mso-position-vertical:center;mso-position-vertical-relative:line;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ln312QEAAJoDAAAOAAAAZHJzL2Uyb0RvYy54bWysU9tu2zAMfR+wfxD0vjgJ0KAz4hRdiw4D&#10;ugvQ7gNkWYqF2aJGKrGzrx8lx+kub8NeBIqSDnkOj7Y3Y9+Jo0Fy4Cu5WiylMF5D4/y+kl+fH95c&#10;S0FR+UZ14E0lT4bkze71q+0QSrOGFrrGoGAQT+UQKtnGGMqiIN2aXtECgvF8aAF7FXmL+6JBNTB6&#10;3xXr5XJTDIBNQNCGiLP306HcZXxrjY6frSUTRVdJ7i3mFfNap7XYbVW5RxVap89tqH/oolfOc9EL&#10;1L2KShzQ/QXVO41AYONCQ1+AtU6bzIHZrJZ/sHlqVTCZC4tD4SIT/T9Y/en4FL6giOM7GHmAmQSF&#10;R9DfSHi4a5Xfm1tEGFqjGi68SpIVQ6Dy/DRJTSUlkHr4CA0PWR0iZKDRYp9UYZ6C0XkAp4voZoxC&#10;c/Jqc/WWJymF5rP1Zn3NcSqhyvl1QIrvDfQiBZVEHmpGV8dHitPV+Uoq5uHBdV0ebOd/SzBmyuTu&#10;U8NT63GsR+EaLp7qJjI1NCemgzDZhe3NQQv4Q4qBrVJJ+n5QaKToPniWJPlqDnAO6jlQXvPTSuqI&#10;Ukybuzg58BDQ7VvGnmT3cMvCWZc5vfRxbpgNkFU5mzU57Nd9vvXypXY/AQAA//8DAFBLAwQUAAYA&#10;CAAAACEAKSaB7NsAAAAEAQAADwAAAGRycy9kb3ducmV2LnhtbEyPQU/CQBCF7yb+h82YeDGwLSEG&#10;S7cEMeLJQ9EfMHSHtqE723QXqP56Ry94meTlvbz3Tb4aXafONITWs4F0moAirrxtuTbw+fE6WYAK&#10;Edli55kMfFGAVXF7k2Nm/YVLOu9iraSEQ4YGmhj7TOtQNeQwTH1PLN7BDw6jyKHWdsCLlLtOz5Lk&#10;UTtsWRYa7GnTUHXcnZwBWpf++/0Ytq58ftlsDy3Tg34z5v5uXC9BRRrjNQy/+IIOhTDt/YltUJ0B&#10;eST+XfEWT+kM1N7APJ2DLnL9H774AQAA//8DAFBLAQItABQABgAIAAAAIQC2gziS/gAAAOEBAAAT&#10;AAAAAAAAAAAAAAAAAAAAAABbQ29udGVudF9UeXBlc10ueG1sUEsBAi0AFAAGAAgAAAAhADj9If/W&#10;AAAAlAEAAAsAAAAAAAAAAAAAAAAALwEAAF9yZWxzLy5yZWxzUEsBAi0AFAAGAAgAAAAhAJuWffXZ&#10;AQAAmgMAAA4AAAAAAAAAAAAAAAAALgIAAGRycy9lMm9Eb2MueG1sUEsBAi0AFAAGAAgAAAAhACkm&#10;gezbAAAABAEAAA8AAAAAAAAAAAAAAAAAMwQAAGRycy9kb3ducmV2LnhtbFBLBQYAAAAABAAEAPMA&#10;AAA7BQAAAAA=&#10;" filled="f" stroked="f">
              <v:textbox inset="0,0,0,0">
                <w:txbxContent>
                  <w:p w14:paraId="3145E351" w14:textId="124BCECA" w:rsidR="00E87593" w:rsidRPr="00134818" w:rsidRDefault="00000000" w:rsidP="00E87593">
                    <w:pPr>
                      <w:spacing w:after="0" w:line="240" w:lineRule="auto"/>
                      <w:rPr>
                        <w:rFonts w:asciiTheme="majorHAnsi" w:hAnsiTheme="majorHAnsi"/>
                      </w:rPr>
                    </w:pPr>
                    <w:sdt>
                      <w:sdtPr>
                        <w:rPr>
                          <w:rFonts w:asciiTheme="majorHAnsi" w:hAnsiTheme="majorHAnsi"/>
                          <w:color w:val="7F7F7F" w:themeColor="text1" w:themeTint="80"/>
                        </w:rPr>
                        <w:alias w:val="Schedule number"/>
                        <w:tag w:val="Schedule number"/>
                        <w:id w:val="33570558"/>
                        <w:lock w:val="sdtLocked"/>
                        <w:dataBinding w:xpath="/root[1]/project_number[1]" w:storeItemID="{00000000-0000-0000-0000-000000000000}"/>
                        <w:text/>
                      </w:sdtPr>
                      <w:sdtContent>
                        <w:r w:rsidR="002C7DC7">
                          <w:rPr>
                            <w:rFonts w:asciiTheme="majorHAnsi" w:hAnsiTheme="majorHAnsi"/>
                            <w:color w:val="7F7F7F" w:themeColor="text1" w:themeTint="80"/>
                          </w:rPr>
                          <w:t>21.22.</w:t>
                        </w:r>
                        <w:r w:rsidR="00480C95">
                          <w:rPr>
                            <w:rFonts w:asciiTheme="majorHAnsi" w:hAnsiTheme="majorHAnsi"/>
                            <w:color w:val="7F7F7F" w:themeColor="text1" w:themeTint="80"/>
                          </w:rPr>
                          <w:t>25</w:t>
                        </w:r>
                      </w:sdtContent>
                    </w:sdt>
                    <w:r w:rsidR="005E5EEA">
                      <w:rPr>
                        <w:rFonts w:asciiTheme="majorHAnsi" w:hAnsiTheme="majorHAnsi"/>
                        <w:color w:val="7F7F7F" w:themeColor="text1" w:themeTint="80"/>
                      </w:rPr>
                      <w:t xml:space="preserve">  </w:t>
                    </w:r>
                    <w:sdt>
                      <w:sdtPr>
                        <w:rPr>
                          <w:rFonts w:asciiTheme="majorHAnsi" w:hAnsiTheme="majorHAnsi"/>
                          <w:color w:val="7F7F7F" w:themeColor="text1" w:themeTint="80"/>
                        </w:rPr>
                        <w:alias w:val="Publish Date"/>
                        <w:tag w:val="Publish Date"/>
                        <w:id w:val="10628907"/>
                        <w:lock w:val="sdtLocked"/>
                        <w:dataBinding w:prefixMappings="xmlns:ns0='http://schemas.microsoft.com/office/2006/coverPageProps' " w:xpath="/ns0:CoverPageProperties[1]/ns0:PublishDate[1]" w:storeItemID="{55AF091B-3C7A-41E3-B477-F2FDAA23CFDA}"/>
                        <w:date w:fullDate="2026-07-01T00:00:00Z">
                          <w:dateFormat w:val="MMMM yyyy"/>
                          <w:lid w:val="en-NZ"/>
                          <w:storeMappedDataAs w:val="dateTime"/>
                          <w:calendar w:val="gregorian"/>
                        </w:date>
                      </w:sdtPr>
                      <w:sdtContent>
                        <w:r w:rsidR="005D33D9">
                          <w:rPr>
                            <w:rFonts w:asciiTheme="majorHAnsi" w:hAnsiTheme="majorHAnsi"/>
                            <w:color w:val="7F7F7F" w:themeColor="text1" w:themeTint="80"/>
                          </w:rPr>
                          <w:t>July</w:t>
                        </w:r>
                        <w:r w:rsidR="00977769">
                          <w:rPr>
                            <w:rFonts w:asciiTheme="majorHAnsi" w:hAnsiTheme="majorHAnsi"/>
                            <w:color w:val="7F7F7F" w:themeColor="text1" w:themeTint="80"/>
                          </w:rPr>
                          <w:t xml:space="preserve"> 2026</w:t>
                        </w:r>
                      </w:sdtContent>
                    </w:sdt>
                    <w:r w:rsidR="00204B6E">
                      <w:rPr>
                        <w:rFonts w:asciiTheme="majorHAnsi" w:hAnsiTheme="majorHAnsi"/>
                        <w:color w:val="7F7F7F" w:themeColor="text1" w:themeTint="80"/>
                      </w:rPr>
                      <w:t xml:space="preserve"> JWS Version</w:t>
                    </w:r>
                  </w:p>
                </w:txbxContent>
              </v:textbox>
              <w10:wrap anchorx="margin" anchory="line"/>
            </v:shape>
          </w:pict>
        </mc:Fallback>
      </mc:AlternateContent>
    </w:r>
    <w:r>
      <w:rPr>
        <w:noProof/>
        <w:color w:val="7F7F7F" w:themeColor="text1" w:themeTint="80"/>
        <w:lang w:eastAsia="en-NZ"/>
      </w:rPr>
      <mc:AlternateContent>
        <mc:Choice Requires="wps">
          <w:drawing>
            <wp:anchor distT="0" distB="0" distL="114300" distR="114300" simplePos="0" relativeHeight="251660288" behindDoc="0" locked="0" layoutInCell="1" allowOverlap="1" wp14:anchorId="22F645F6" wp14:editId="615DABAD">
              <wp:simplePos x="0" y="0"/>
              <wp:positionH relativeFrom="margin">
                <wp:align>right</wp:align>
              </wp:positionH>
              <wp:positionV relativeFrom="line">
                <wp:align>center</wp:align>
              </wp:positionV>
              <wp:extent cx="306000" cy="306000"/>
              <wp:effectExtent l="0" t="0" r="0" b="0"/>
              <wp:wrapNone/>
              <wp:docPr id="1" name="Rectangle 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306000" cy="306000"/>
                      </a:xfrm>
                      <a:prstGeom prst="rect">
                        <a:avLst/>
                      </a:prstGeom>
                      <a:solidFill>
                        <a:schemeClr val="accent1">
                          <a:lumMod val="75000"/>
                        </a:schemeClr>
                      </a:solidFill>
                      <a:ln>
                        <a:noFill/>
                      </a:ln>
                    </wps:spPr>
                    <wps:txbx>
                      <w:txbxContent>
                        <w:p w14:paraId="4D4C2798" w14:textId="77777777" w:rsidR="00E87593" w:rsidRPr="00E87593" w:rsidRDefault="00C745C9" w:rsidP="00E371B1">
                          <w:pPr>
                            <w:spacing w:after="0" w:line="240" w:lineRule="auto"/>
                            <w:jc w:val="center"/>
                            <w:rPr>
                              <w:rStyle w:val="PageNumber"/>
                            </w:rPr>
                          </w:pPr>
                          <w:r w:rsidRPr="00E87593">
                            <w:rPr>
                              <w:rStyle w:val="PageNumber"/>
                            </w:rPr>
                            <w:fldChar w:fldCharType="begin"/>
                          </w:r>
                          <w:r w:rsidR="00E87593" w:rsidRPr="00E87593">
                            <w:rPr>
                              <w:rStyle w:val="PageNumber"/>
                            </w:rPr>
                            <w:instrText xml:space="preserve"> PAGE   \* MERGEFORMAT </w:instrText>
                          </w:r>
                          <w:r w:rsidRPr="00E87593">
                            <w:rPr>
                              <w:rStyle w:val="PageNumber"/>
                            </w:rPr>
                            <w:fldChar w:fldCharType="separate"/>
                          </w:r>
                          <w:r w:rsidR="00F524A9">
                            <w:rPr>
                              <w:rStyle w:val="PageNumber"/>
                              <w:noProof/>
                            </w:rPr>
                            <w:t>1</w:t>
                          </w:r>
                          <w:r w:rsidRPr="00E87593">
                            <w:rPr>
                              <w:rStyle w:val="PageNumber"/>
                            </w:rPr>
                            <w:fldChar w:fldCharType="end"/>
                          </w:r>
                        </w:p>
                      </w:txbxContent>
                    </wps:txbx>
                    <wps:bodyPr rot="0" vert="horz" wrap="square" lIns="0" tIns="0" rIns="0" bIns="0" anchor="ctr" anchorCtr="0" upright="1">
                      <a:noAutofit/>
                    </wps:bodyPr>
                  </wps:wsp>
                </a:graphicData>
              </a:graphic>
              <wp14:sizeRelH relativeFrom="page">
                <wp14:pctWidth>0</wp14:pctWidth>
              </wp14:sizeRelH>
              <wp14:sizeRelV relativeFrom="page">
                <wp14:pctHeight>0</wp14:pctHeight>
              </wp14:sizeRelV>
            </wp:anchor>
          </w:drawing>
        </mc:Choice>
        <mc:Fallback>
          <w:pict>
            <v:rect w14:anchorId="22F645F6" id="Rectangle 1" o:spid="_x0000_s1029" style="position:absolute;left:0;text-align:left;margin-left:-27.1pt;margin-top:0;width:24.1pt;height:24.1pt;z-index:251660288;visibility:visible;mso-wrap-style:square;mso-width-percent:0;mso-height-percent:0;mso-wrap-distance-left:9pt;mso-wrap-distance-top:0;mso-wrap-distance-right:9pt;mso-wrap-distance-bottom:0;mso-position-horizontal:right;mso-position-horizontal-relative:margin;mso-position-vertical:center;mso-position-vertical-relative:line;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CED89AEAAN8DAAAOAAAAZHJzL2Uyb0RvYy54bWysU9tu2zAMfR+wfxD0vtjpsG4w4hRFig4D&#10;ugvQ7gMUWY6FyaJGyrGzrx8lx2mxvQ17EShKPDo8PNrcTL0TR4NkwddyvSqlMF5DY/2hlt+f7t98&#10;kIKi8o1y4E0tT4bkzfb1q80YKnMFHbjGoGAQT9UYatnFGKqiIN2ZXtEKgvF82AL2KvIWD0WDamT0&#10;3hVXZXldjIBNQNCGiLN386HcZvy2NTp+bVsyUbhaMreYV8zrPq3FdqOqA6rQWX2mof6BRa+s50cv&#10;UHcqKjGg/QuqtxqBoI0rDX0BbWu1yT1wN+vyj24eOxVM7oXFoXCRif4frP5yfAzfMFGn8AD6BwkP&#10;u075g7lFhLEzquHn1kmoYgxUXQrShrhU7MfP0PBo1RAhazC12CdA7k5MWerTRWozRaE5+ba8Lkse&#10;iOajc5xeUNVSHJDiRwO9SEEtkSeZwdXxgeJ8dbmSyYOzzb11Lm+Se8zOoTgqnrvS2vi4zuVu6Jnt&#10;nH//LlGYsbLhUkkmQS/RnE+YHhL6fDllship/2Q1quK0n4RtuJkEmDJ7aE6sDsLsOf4jHHSAv6QY&#10;2W+1pJ+DQiOF++RZ4WTOJcAl2C+B8ppLa6kjSjFvdnG28RDQHjrGnhv0cMtzaG3W6JnHmTC7KDd4&#10;dnyy6ct9vvX8L7e/AQAA//8DAFBLAwQUAAYACAAAACEAUd5EZ9YAAAADAQAADwAAAGRycy9kb3du&#10;cmV2LnhtbEyOwUrDQBCG74LvsIzQS7EbSyghZlOkaI8FW8XrNjsmIbuzYXfbpm/vqAe9zDD8P998&#10;1XpyVpwxxN6TgodFBgKp8aanVsHb4eW+ABGTJqOtJ1RwxQjr+vam0qXxF3rF8z61giEUS62gS2ks&#10;pYxNh07HhR+ROPv0wenEZ2ilCfrCcGflMstW0ume+EOnR9x02Az7k1OQzfN8GDerj+1g8X3X28KH&#10;50ap2d309Agi4ZT+yvCtz+pQs9PRn8hEYZnBvZ/JWV4sQRx/t6wr+d+9/gIAAP//AwBQSwECLQAU&#10;AAYACAAAACEAtoM4kv4AAADhAQAAEwAAAAAAAAAAAAAAAAAAAAAAW0NvbnRlbnRfVHlwZXNdLnht&#10;bFBLAQItABQABgAIAAAAIQA4/SH/1gAAAJQBAAALAAAAAAAAAAAAAAAAAC8BAABfcmVscy8ucmVs&#10;c1BLAQItABQABgAIAAAAIQChCED89AEAAN8DAAAOAAAAAAAAAAAAAAAAAC4CAABkcnMvZTJvRG9j&#10;LnhtbFBLAQItABQABgAIAAAAIQBR3kRn1gAAAAMBAAAPAAAAAAAAAAAAAAAAAE4EAABkcnMvZG93&#10;bnJldi54bWxQSwUGAAAAAAQABADzAAAAUQUAAAAA&#10;" fillcolor="#276e8b [2404]" stroked="f">
              <v:textbox inset="0,0,0,0">
                <w:txbxContent>
                  <w:p w14:paraId="4D4C2798" w14:textId="77777777" w:rsidR="00E87593" w:rsidRPr="00E87593" w:rsidRDefault="00C745C9" w:rsidP="00E371B1">
                    <w:pPr>
                      <w:spacing w:after="0" w:line="240" w:lineRule="auto"/>
                      <w:jc w:val="center"/>
                      <w:rPr>
                        <w:rStyle w:val="PageNumber"/>
                      </w:rPr>
                    </w:pPr>
                    <w:r w:rsidRPr="00E87593">
                      <w:rPr>
                        <w:rStyle w:val="PageNumber"/>
                      </w:rPr>
                      <w:fldChar w:fldCharType="begin"/>
                    </w:r>
                    <w:r w:rsidR="00E87593" w:rsidRPr="00E87593">
                      <w:rPr>
                        <w:rStyle w:val="PageNumber"/>
                      </w:rPr>
                      <w:instrText xml:space="preserve"> PAGE   \* MERGEFORMAT </w:instrText>
                    </w:r>
                    <w:r w:rsidRPr="00E87593">
                      <w:rPr>
                        <w:rStyle w:val="PageNumber"/>
                      </w:rPr>
                      <w:fldChar w:fldCharType="separate"/>
                    </w:r>
                    <w:r w:rsidR="00F524A9">
                      <w:rPr>
                        <w:rStyle w:val="PageNumber"/>
                        <w:noProof/>
                      </w:rPr>
                      <w:t>1</w:t>
                    </w:r>
                    <w:r w:rsidRPr="00E87593">
                      <w:rPr>
                        <w:rStyle w:val="PageNumber"/>
                      </w:rPr>
                      <w:fldChar w:fldCharType="end"/>
                    </w:r>
                  </w:p>
                </w:txbxContent>
              </v:textbox>
              <w10:wrap anchorx="margin" anchory="line"/>
            </v:rec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0ACD404" w14:textId="77777777" w:rsidR="00AE0BDD" w:rsidRDefault="00AE0BDD" w:rsidP="005D6363">
      <w:pPr>
        <w:spacing w:after="0" w:line="240" w:lineRule="auto"/>
      </w:pPr>
      <w:r>
        <w:separator/>
      </w:r>
    </w:p>
  </w:footnote>
  <w:footnote w:type="continuationSeparator" w:id="0">
    <w:p w14:paraId="781882E0" w14:textId="77777777" w:rsidR="00AE0BDD" w:rsidRDefault="00AE0BDD" w:rsidP="005D6363">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DC1538"/>
    <w:multiLevelType w:val="hybridMultilevel"/>
    <w:tmpl w:val="5B9AB0D4"/>
    <w:lvl w:ilvl="0" w:tplc="04090001">
      <w:start w:val="1"/>
      <w:numFmt w:val="bullet"/>
      <w:pStyle w:val="Tablebulletindentsingleline"/>
      <w:lvlText w:val=""/>
      <w:lvlJc w:val="left"/>
      <w:pPr>
        <w:ind w:left="1207" w:hanging="360"/>
      </w:pPr>
      <w:rPr>
        <w:rFonts w:ascii="Symbol" w:hAnsi="Symbol" w:hint="default"/>
      </w:rPr>
    </w:lvl>
    <w:lvl w:ilvl="1" w:tplc="04090003" w:tentative="1">
      <w:start w:val="1"/>
      <w:numFmt w:val="bullet"/>
      <w:lvlText w:val="o"/>
      <w:lvlJc w:val="left"/>
      <w:pPr>
        <w:ind w:left="1927" w:hanging="360"/>
      </w:pPr>
      <w:rPr>
        <w:rFonts w:ascii="Courier New" w:hAnsi="Courier New" w:cs="Courier New" w:hint="default"/>
      </w:rPr>
    </w:lvl>
    <w:lvl w:ilvl="2" w:tplc="04090005" w:tentative="1">
      <w:start w:val="1"/>
      <w:numFmt w:val="bullet"/>
      <w:lvlText w:val=""/>
      <w:lvlJc w:val="left"/>
      <w:pPr>
        <w:ind w:left="2647" w:hanging="360"/>
      </w:pPr>
      <w:rPr>
        <w:rFonts w:ascii="Wingdings" w:hAnsi="Wingdings" w:hint="default"/>
      </w:rPr>
    </w:lvl>
    <w:lvl w:ilvl="3" w:tplc="04090001" w:tentative="1">
      <w:start w:val="1"/>
      <w:numFmt w:val="bullet"/>
      <w:lvlText w:val=""/>
      <w:lvlJc w:val="left"/>
      <w:pPr>
        <w:ind w:left="3367" w:hanging="360"/>
      </w:pPr>
      <w:rPr>
        <w:rFonts w:ascii="Symbol" w:hAnsi="Symbol" w:hint="default"/>
      </w:rPr>
    </w:lvl>
    <w:lvl w:ilvl="4" w:tplc="04090003" w:tentative="1">
      <w:start w:val="1"/>
      <w:numFmt w:val="bullet"/>
      <w:lvlText w:val="o"/>
      <w:lvlJc w:val="left"/>
      <w:pPr>
        <w:ind w:left="4087" w:hanging="360"/>
      </w:pPr>
      <w:rPr>
        <w:rFonts w:ascii="Courier New" w:hAnsi="Courier New" w:cs="Courier New" w:hint="default"/>
      </w:rPr>
    </w:lvl>
    <w:lvl w:ilvl="5" w:tplc="04090005" w:tentative="1">
      <w:start w:val="1"/>
      <w:numFmt w:val="bullet"/>
      <w:lvlText w:val=""/>
      <w:lvlJc w:val="left"/>
      <w:pPr>
        <w:ind w:left="4807" w:hanging="360"/>
      </w:pPr>
      <w:rPr>
        <w:rFonts w:ascii="Wingdings" w:hAnsi="Wingdings" w:hint="default"/>
      </w:rPr>
    </w:lvl>
    <w:lvl w:ilvl="6" w:tplc="04090001" w:tentative="1">
      <w:start w:val="1"/>
      <w:numFmt w:val="bullet"/>
      <w:lvlText w:val=""/>
      <w:lvlJc w:val="left"/>
      <w:pPr>
        <w:ind w:left="5527" w:hanging="360"/>
      </w:pPr>
      <w:rPr>
        <w:rFonts w:ascii="Symbol" w:hAnsi="Symbol" w:hint="default"/>
      </w:rPr>
    </w:lvl>
    <w:lvl w:ilvl="7" w:tplc="04090003" w:tentative="1">
      <w:start w:val="1"/>
      <w:numFmt w:val="bullet"/>
      <w:lvlText w:val="o"/>
      <w:lvlJc w:val="left"/>
      <w:pPr>
        <w:ind w:left="6247" w:hanging="360"/>
      </w:pPr>
      <w:rPr>
        <w:rFonts w:ascii="Courier New" w:hAnsi="Courier New" w:cs="Courier New" w:hint="default"/>
      </w:rPr>
    </w:lvl>
    <w:lvl w:ilvl="8" w:tplc="04090005" w:tentative="1">
      <w:start w:val="1"/>
      <w:numFmt w:val="bullet"/>
      <w:lvlText w:val=""/>
      <w:lvlJc w:val="left"/>
      <w:pPr>
        <w:ind w:left="6967" w:hanging="360"/>
      </w:pPr>
      <w:rPr>
        <w:rFonts w:ascii="Wingdings" w:hAnsi="Wingdings" w:hint="default"/>
      </w:rPr>
    </w:lvl>
  </w:abstractNum>
  <w:abstractNum w:abstractNumId="1" w15:restartNumberingAfterBreak="0">
    <w:nsid w:val="047648CE"/>
    <w:multiLevelType w:val="multilevel"/>
    <w:tmpl w:val="740096E2"/>
    <w:lvl w:ilvl="0">
      <w:start w:val="1"/>
      <w:numFmt w:val="upperLetter"/>
      <w:pStyle w:val="Bodynumberedabc"/>
      <w:lvlText w:val="%1."/>
      <w:lvlJc w:val="left"/>
      <w:pPr>
        <w:ind w:left="720" w:hanging="360"/>
      </w:pPr>
      <w:rPr>
        <w:rFonts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 w15:restartNumberingAfterBreak="0">
    <w:nsid w:val="0BEF06B0"/>
    <w:multiLevelType w:val="hybridMultilevel"/>
    <w:tmpl w:val="56BC02FE"/>
    <w:lvl w:ilvl="0" w:tplc="18225482">
      <w:start w:val="1"/>
      <w:numFmt w:val="bullet"/>
      <w:pStyle w:val="Bullet2"/>
      <w:lvlText w:val=""/>
      <w:lvlJc w:val="left"/>
      <w:pPr>
        <w:tabs>
          <w:tab w:val="num" w:pos="1620"/>
        </w:tabs>
        <w:ind w:left="1620" w:hanging="360"/>
      </w:pPr>
      <w:rPr>
        <w:rFonts w:ascii="Symbol" w:hAnsi="Symbol" w:hint="default"/>
      </w:rPr>
    </w:lvl>
    <w:lvl w:ilvl="1" w:tplc="CC682BDC">
      <w:numFmt w:val="bullet"/>
      <w:lvlText w:val=""/>
      <w:lvlJc w:val="left"/>
      <w:pPr>
        <w:tabs>
          <w:tab w:val="num" w:pos="2520"/>
        </w:tabs>
        <w:ind w:left="2520" w:hanging="540"/>
      </w:pPr>
      <w:rPr>
        <w:rFonts w:ascii="Symbol" w:eastAsia="Times New Roman" w:hAnsi="Symbol" w:hint="default"/>
      </w:rPr>
    </w:lvl>
    <w:lvl w:ilvl="2" w:tplc="08090005">
      <w:start w:val="1"/>
      <w:numFmt w:val="bullet"/>
      <w:lvlText w:val=""/>
      <w:lvlJc w:val="left"/>
      <w:pPr>
        <w:tabs>
          <w:tab w:val="num" w:pos="3060"/>
        </w:tabs>
        <w:ind w:left="3060" w:hanging="360"/>
      </w:pPr>
      <w:rPr>
        <w:rFonts w:ascii="Wingdings" w:hAnsi="Wingdings" w:hint="default"/>
      </w:rPr>
    </w:lvl>
    <w:lvl w:ilvl="3" w:tplc="6658CB26">
      <w:start w:val="1"/>
      <w:numFmt w:val="bullet"/>
      <w:lvlText w:val=""/>
      <w:lvlJc w:val="left"/>
      <w:pPr>
        <w:tabs>
          <w:tab w:val="num" w:pos="3780"/>
        </w:tabs>
        <w:ind w:left="3780" w:hanging="360"/>
      </w:pPr>
      <w:rPr>
        <w:rFonts w:ascii="Symbol" w:hAnsi="Symbol" w:hint="default"/>
      </w:rPr>
    </w:lvl>
    <w:lvl w:ilvl="4" w:tplc="08090003" w:tentative="1">
      <w:start w:val="1"/>
      <w:numFmt w:val="bullet"/>
      <w:lvlText w:val="o"/>
      <w:lvlJc w:val="left"/>
      <w:pPr>
        <w:tabs>
          <w:tab w:val="num" w:pos="4500"/>
        </w:tabs>
        <w:ind w:left="4500" w:hanging="360"/>
      </w:pPr>
      <w:rPr>
        <w:rFonts w:ascii="Courier New" w:hAnsi="Courier New" w:hint="default"/>
      </w:rPr>
    </w:lvl>
    <w:lvl w:ilvl="5" w:tplc="08090005" w:tentative="1">
      <w:start w:val="1"/>
      <w:numFmt w:val="bullet"/>
      <w:lvlText w:val=""/>
      <w:lvlJc w:val="left"/>
      <w:pPr>
        <w:tabs>
          <w:tab w:val="num" w:pos="5220"/>
        </w:tabs>
        <w:ind w:left="5220" w:hanging="360"/>
      </w:pPr>
      <w:rPr>
        <w:rFonts w:ascii="Wingdings" w:hAnsi="Wingdings" w:hint="default"/>
      </w:rPr>
    </w:lvl>
    <w:lvl w:ilvl="6" w:tplc="08090001" w:tentative="1">
      <w:start w:val="1"/>
      <w:numFmt w:val="bullet"/>
      <w:lvlText w:val=""/>
      <w:lvlJc w:val="left"/>
      <w:pPr>
        <w:tabs>
          <w:tab w:val="num" w:pos="5940"/>
        </w:tabs>
        <w:ind w:left="5940" w:hanging="360"/>
      </w:pPr>
      <w:rPr>
        <w:rFonts w:ascii="Symbol" w:hAnsi="Symbol" w:hint="default"/>
      </w:rPr>
    </w:lvl>
    <w:lvl w:ilvl="7" w:tplc="08090003" w:tentative="1">
      <w:start w:val="1"/>
      <w:numFmt w:val="bullet"/>
      <w:lvlText w:val="o"/>
      <w:lvlJc w:val="left"/>
      <w:pPr>
        <w:tabs>
          <w:tab w:val="num" w:pos="6660"/>
        </w:tabs>
        <w:ind w:left="6660" w:hanging="360"/>
      </w:pPr>
      <w:rPr>
        <w:rFonts w:ascii="Courier New" w:hAnsi="Courier New" w:hint="default"/>
      </w:rPr>
    </w:lvl>
    <w:lvl w:ilvl="8" w:tplc="08090005" w:tentative="1">
      <w:start w:val="1"/>
      <w:numFmt w:val="bullet"/>
      <w:lvlText w:val=""/>
      <w:lvlJc w:val="left"/>
      <w:pPr>
        <w:tabs>
          <w:tab w:val="num" w:pos="7380"/>
        </w:tabs>
        <w:ind w:left="7380" w:hanging="360"/>
      </w:pPr>
      <w:rPr>
        <w:rFonts w:ascii="Wingdings" w:hAnsi="Wingdings" w:hint="default"/>
      </w:rPr>
    </w:lvl>
  </w:abstractNum>
  <w:abstractNum w:abstractNumId="3" w15:restartNumberingAfterBreak="0">
    <w:nsid w:val="0FF7335F"/>
    <w:multiLevelType w:val="hybridMultilevel"/>
    <w:tmpl w:val="B3F2ED9C"/>
    <w:lvl w:ilvl="0" w:tplc="2D3CA642">
      <w:start w:val="1"/>
      <w:numFmt w:val="bullet"/>
      <w:pStyle w:val="Bullet1"/>
      <w:lvlText w:val=""/>
      <w:lvlJc w:val="left"/>
      <w:pPr>
        <w:tabs>
          <w:tab w:val="num" w:pos="1620"/>
        </w:tabs>
        <w:ind w:left="1620" w:hanging="360"/>
      </w:pPr>
      <w:rPr>
        <w:rFonts w:ascii="Wingdings" w:hAnsi="Wingdings" w:hint="default"/>
      </w:rPr>
    </w:lvl>
    <w:lvl w:ilvl="1" w:tplc="CC682BDC">
      <w:numFmt w:val="bullet"/>
      <w:lvlText w:val=""/>
      <w:lvlJc w:val="left"/>
      <w:pPr>
        <w:tabs>
          <w:tab w:val="num" w:pos="2520"/>
        </w:tabs>
        <w:ind w:left="2520" w:hanging="540"/>
      </w:pPr>
      <w:rPr>
        <w:rFonts w:ascii="Symbol" w:eastAsia="Times New Roman" w:hAnsi="Symbol" w:hint="default"/>
      </w:rPr>
    </w:lvl>
    <w:lvl w:ilvl="2" w:tplc="08090005">
      <w:start w:val="1"/>
      <w:numFmt w:val="bullet"/>
      <w:lvlText w:val=""/>
      <w:lvlJc w:val="left"/>
      <w:pPr>
        <w:tabs>
          <w:tab w:val="num" w:pos="3060"/>
        </w:tabs>
        <w:ind w:left="3060" w:hanging="360"/>
      </w:pPr>
      <w:rPr>
        <w:rFonts w:ascii="Wingdings" w:hAnsi="Wingdings" w:hint="default"/>
      </w:rPr>
    </w:lvl>
    <w:lvl w:ilvl="3" w:tplc="6658CB26">
      <w:start w:val="1"/>
      <w:numFmt w:val="bullet"/>
      <w:lvlText w:val=""/>
      <w:lvlJc w:val="left"/>
      <w:pPr>
        <w:tabs>
          <w:tab w:val="num" w:pos="3780"/>
        </w:tabs>
        <w:ind w:left="3780" w:hanging="360"/>
      </w:pPr>
      <w:rPr>
        <w:rFonts w:ascii="Symbol" w:hAnsi="Symbol" w:hint="default"/>
      </w:rPr>
    </w:lvl>
    <w:lvl w:ilvl="4" w:tplc="08090003" w:tentative="1">
      <w:start w:val="1"/>
      <w:numFmt w:val="bullet"/>
      <w:lvlText w:val="o"/>
      <w:lvlJc w:val="left"/>
      <w:pPr>
        <w:tabs>
          <w:tab w:val="num" w:pos="4500"/>
        </w:tabs>
        <w:ind w:left="4500" w:hanging="360"/>
      </w:pPr>
      <w:rPr>
        <w:rFonts w:ascii="Courier New" w:hAnsi="Courier New" w:hint="default"/>
      </w:rPr>
    </w:lvl>
    <w:lvl w:ilvl="5" w:tplc="08090005" w:tentative="1">
      <w:start w:val="1"/>
      <w:numFmt w:val="bullet"/>
      <w:lvlText w:val=""/>
      <w:lvlJc w:val="left"/>
      <w:pPr>
        <w:tabs>
          <w:tab w:val="num" w:pos="5220"/>
        </w:tabs>
        <w:ind w:left="5220" w:hanging="360"/>
      </w:pPr>
      <w:rPr>
        <w:rFonts w:ascii="Wingdings" w:hAnsi="Wingdings" w:hint="default"/>
      </w:rPr>
    </w:lvl>
    <w:lvl w:ilvl="6" w:tplc="08090001" w:tentative="1">
      <w:start w:val="1"/>
      <w:numFmt w:val="bullet"/>
      <w:lvlText w:val=""/>
      <w:lvlJc w:val="left"/>
      <w:pPr>
        <w:tabs>
          <w:tab w:val="num" w:pos="5940"/>
        </w:tabs>
        <w:ind w:left="5940" w:hanging="360"/>
      </w:pPr>
      <w:rPr>
        <w:rFonts w:ascii="Symbol" w:hAnsi="Symbol" w:hint="default"/>
      </w:rPr>
    </w:lvl>
    <w:lvl w:ilvl="7" w:tplc="08090003" w:tentative="1">
      <w:start w:val="1"/>
      <w:numFmt w:val="bullet"/>
      <w:lvlText w:val="o"/>
      <w:lvlJc w:val="left"/>
      <w:pPr>
        <w:tabs>
          <w:tab w:val="num" w:pos="6660"/>
        </w:tabs>
        <w:ind w:left="6660" w:hanging="360"/>
      </w:pPr>
      <w:rPr>
        <w:rFonts w:ascii="Courier New" w:hAnsi="Courier New" w:hint="default"/>
      </w:rPr>
    </w:lvl>
    <w:lvl w:ilvl="8" w:tplc="08090005" w:tentative="1">
      <w:start w:val="1"/>
      <w:numFmt w:val="bullet"/>
      <w:lvlText w:val=""/>
      <w:lvlJc w:val="left"/>
      <w:pPr>
        <w:tabs>
          <w:tab w:val="num" w:pos="7380"/>
        </w:tabs>
        <w:ind w:left="7380" w:hanging="360"/>
      </w:pPr>
      <w:rPr>
        <w:rFonts w:ascii="Wingdings" w:hAnsi="Wingdings" w:hint="default"/>
      </w:rPr>
    </w:lvl>
  </w:abstractNum>
  <w:abstractNum w:abstractNumId="4" w15:restartNumberingAfterBreak="0">
    <w:nsid w:val="11CB4682"/>
    <w:multiLevelType w:val="hybridMultilevel"/>
    <w:tmpl w:val="4906D2C2"/>
    <w:lvl w:ilvl="0" w:tplc="3642ED12">
      <w:start w:val="1"/>
      <w:numFmt w:val="lowerRoman"/>
      <w:lvlText w:val="%1."/>
      <w:lvlJc w:val="righ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5" w15:restartNumberingAfterBreak="0">
    <w:nsid w:val="15616F34"/>
    <w:multiLevelType w:val="multilevel"/>
    <w:tmpl w:val="040A481E"/>
    <w:styleLink w:val="CurrentList1"/>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6" w15:restartNumberingAfterBreak="0">
    <w:nsid w:val="205753E9"/>
    <w:multiLevelType w:val="hybridMultilevel"/>
    <w:tmpl w:val="9104EA84"/>
    <w:lvl w:ilvl="0" w:tplc="28EE76D6">
      <w:start w:val="17"/>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21586F31"/>
    <w:multiLevelType w:val="hybridMultilevel"/>
    <w:tmpl w:val="0EB82640"/>
    <w:lvl w:ilvl="0" w:tplc="14090019">
      <w:start w:val="1"/>
      <w:numFmt w:val="lowerLetter"/>
      <w:lvlText w:val="%1."/>
      <w:lvlJc w:val="left"/>
      <w:pPr>
        <w:ind w:left="1429" w:hanging="360"/>
      </w:pPr>
    </w:lvl>
    <w:lvl w:ilvl="1" w:tplc="14090019" w:tentative="1">
      <w:start w:val="1"/>
      <w:numFmt w:val="lowerLetter"/>
      <w:lvlText w:val="%2."/>
      <w:lvlJc w:val="left"/>
      <w:pPr>
        <w:ind w:left="2149" w:hanging="360"/>
      </w:pPr>
    </w:lvl>
    <w:lvl w:ilvl="2" w:tplc="1409001B" w:tentative="1">
      <w:start w:val="1"/>
      <w:numFmt w:val="lowerRoman"/>
      <w:lvlText w:val="%3."/>
      <w:lvlJc w:val="right"/>
      <w:pPr>
        <w:ind w:left="2869" w:hanging="180"/>
      </w:pPr>
    </w:lvl>
    <w:lvl w:ilvl="3" w:tplc="1409000F" w:tentative="1">
      <w:start w:val="1"/>
      <w:numFmt w:val="decimal"/>
      <w:lvlText w:val="%4."/>
      <w:lvlJc w:val="left"/>
      <w:pPr>
        <w:ind w:left="3589" w:hanging="360"/>
      </w:pPr>
    </w:lvl>
    <w:lvl w:ilvl="4" w:tplc="14090019" w:tentative="1">
      <w:start w:val="1"/>
      <w:numFmt w:val="lowerLetter"/>
      <w:lvlText w:val="%5."/>
      <w:lvlJc w:val="left"/>
      <w:pPr>
        <w:ind w:left="4309" w:hanging="360"/>
      </w:pPr>
    </w:lvl>
    <w:lvl w:ilvl="5" w:tplc="1409001B" w:tentative="1">
      <w:start w:val="1"/>
      <w:numFmt w:val="lowerRoman"/>
      <w:lvlText w:val="%6."/>
      <w:lvlJc w:val="right"/>
      <w:pPr>
        <w:ind w:left="5029" w:hanging="180"/>
      </w:pPr>
    </w:lvl>
    <w:lvl w:ilvl="6" w:tplc="1409000F" w:tentative="1">
      <w:start w:val="1"/>
      <w:numFmt w:val="decimal"/>
      <w:lvlText w:val="%7."/>
      <w:lvlJc w:val="left"/>
      <w:pPr>
        <w:ind w:left="5749" w:hanging="360"/>
      </w:pPr>
    </w:lvl>
    <w:lvl w:ilvl="7" w:tplc="14090019" w:tentative="1">
      <w:start w:val="1"/>
      <w:numFmt w:val="lowerLetter"/>
      <w:lvlText w:val="%8."/>
      <w:lvlJc w:val="left"/>
      <w:pPr>
        <w:ind w:left="6469" w:hanging="360"/>
      </w:pPr>
    </w:lvl>
    <w:lvl w:ilvl="8" w:tplc="1409001B" w:tentative="1">
      <w:start w:val="1"/>
      <w:numFmt w:val="lowerRoman"/>
      <w:lvlText w:val="%9."/>
      <w:lvlJc w:val="right"/>
      <w:pPr>
        <w:ind w:left="7189" w:hanging="180"/>
      </w:pPr>
    </w:lvl>
  </w:abstractNum>
  <w:abstractNum w:abstractNumId="8" w15:restartNumberingAfterBreak="0">
    <w:nsid w:val="28A31F01"/>
    <w:multiLevelType w:val="hybridMultilevel"/>
    <w:tmpl w:val="EFAAEF5A"/>
    <w:lvl w:ilvl="0" w:tplc="E7321444">
      <w:start w:val="1"/>
      <w:numFmt w:val="bullet"/>
      <w:pStyle w:val="Tablebullet"/>
      <w:lvlText w:val="–"/>
      <w:lvlJc w:val="left"/>
      <w:pPr>
        <w:ind w:left="720" w:hanging="360"/>
      </w:pPr>
      <w:rPr>
        <w:rFonts w:ascii="TheSansOfficeLF" w:hAnsi="TheSansOfficeLF"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9" w15:restartNumberingAfterBreak="0">
    <w:nsid w:val="28BC6C64"/>
    <w:multiLevelType w:val="hybridMultilevel"/>
    <w:tmpl w:val="1CD8EEC2"/>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2E0B19C3"/>
    <w:multiLevelType w:val="hybridMultilevel"/>
    <w:tmpl w:val="1CD8EEC2"/>
    <w:lvl w:ilvl="0" w:tplc="04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30E62568"/>
    <w:multiLevelType w:val="hybridMultilevel"/>
    <w:tmpl w:val="4B345F6C"/>
    <w:lvl w:ilvl="0" w:tplc="4A74C526">
      <w:start w:val="1"/>
      <w:numFmt w:val="bullet"/>
      <w:pStyle w:val="Bodybullet"/>
      <w:lvlText w:val=""/>
      <w:lvlJc w:val="left"/>
      <w:pPr>
        <w:ind w:left="2160" w:hanging="360"/>
      </w:pPr>
      <w:rPr>
        <w:rFonts w:ascii="Symbol" w:hAnsi="Symbol" w:hint="default"/>
      </w:rPr>
    </w:lvl>
    <w:lvl w:ilvl="1" w:tplc="14090003" w:tentative="1">
      <w:start w:val="1"/>
      <w:numFmt w:val="bullet"/>
      <w:lvlText w:val="o"/>
      <w:lvlJc w:val="left"/>
      <w:pPr>
        <w:ind w:left="2880" w:hanging="360"/>
      </w:pPr>
      <w:rPr>
        <w:rFonts w:ascii="Courier New" w:hAnsi="Courier New" w:cs="Courier New" w:hint="default"/>
      </w:rPr>
    </w:lvl>
    <w:lvl w:ilvl="2" w:tplc="14090005" w:tentative="1">
      <w:start w:val="1"/>
      <w:numFmt w:val="bullet"/>
      <w:lvlText w:val=""/>
      <w:lvlJc w:val="left"/>
      <w:pPr>
        <w:ind w:left="3600" w:hanging="360"/>
      </w:pPr>
      <w:rPr>
        <w:rFonts w:ascii="Wingdings" w:hAnsi="Wingdings" w:hint="default"/>
      </w:rPr>
    </w:lvl>
    <w:lvl w:ilvl="3" w:tplc="14090001" w:tentative="1">
      <w:start w:val="1"/>
      <w:numFmt w:val="bullet"/>
      <w:lvlText w:val=""/>
      <w:lvlJc w:val="left"/>
      <w:pPr>
        <w:ind w:left="4320" w:hanging="360"/>
      </w:pPr>
      <w:rPr>
        <w:rFonts w:ascii="Symbol" w:hAnsi="Symbol" w:hint="default"/>
      </w:rPr>
    </w:lvl>
    <w:lvl w:ilvl="4" w:tplc="14090003" w:tentative="1">
      <w:start w:val="1"/>
      <w:numFmt w:val="bullet"/>
      <w:lvlText w:val="o"/>
      <w:lvlJc w:val="left"/>
      <w:pPr>
        <w:ind w:left="5040" w:hanging="360"/>
      </w:pPr>
      <w:rPr>
        <w:rFonts w:ascii="Courier New" w:hAnsi="Courier New" w:cs="Courier New" w:hint="default"/>
      </w:rPr>
    </w:lvl>
    <w:lvl w:ilvl="5" w:tplc="14090005" w:tentative="1">
      <w:start w:val="1"/>
      <w:numFmt w:val="bullet"/>
      <w:lvlText w:val=""/>
      <w:lvlJc w:val="left"/>
      <w:pPr>
        <w:ind w:left="5760" w:hanging="360"/>
      </w:pPr>
      <w:rPr>
        <w:rFonts w:ascii="Wingdings" w:hAnsi="Wingdings" w:hint="default"/>
      </w:rPr>
    </w:lvl>
    <w:lvl w:ilvl="6" w:tplc="14090001" w:tentative="1">
      <w:start w:val="1"/>
      <w:numFmt w:val="bullet"/>
      <w:lvlText w:val=""/>
      <w:lvlJc w:val="left"/>
      <w:pPr>
        <w:ind w:left="6480" w:hanging="360"/>
      </w:pPr>
      <w:rPr>
        <w:rFonts w:ascii="Symbol" w:hAnsi="Symbol" w:hint="default"/>
      </w:rPr>
    </w:lvl>
    <w:lvl w:ilvl="7" w:tplc="14090003" w:tentative="1">
      <w:start w:val="1"/>
      <w:numFmt w:val="bullet"/>
      <w:lvlText w:val="o"/>
      <w:lvlJc w:val="left"/>
      <w:pPr>
        <w:ind w:left="7200" w:hanging="360"/>
      </w:pPr>
      <w:rPr>
        <w:rFonts w:ascii="Courier New" w:hAnsi="Courier New" w:cs="Courier New" w:hint="default"/>
      </w:rPr>
    </w:lvl>
    <w:lvl w:ilvl="8" w:tplc="14090005" w:tentative="1">
      <w:start w:val="1"/>
      <w:numFmt w:val="bullet"/>
      <w:lvlText w:val=""/>
      <w:lvlJc w:val="left"/>
      <w:pPr>
        <w:ind w:left="7920" w:hanging="360"/>
      </w:pPr>
      <w:rPr>
        <w:rFonts w:ascii="Wingdings" w:hAnsi="Wingdings" w:hint="default"/>
      </w:rPr>
    </w:lvl>
  </w:abstractNum>
  <w:abstractNum w:abstractNumId="12" w15:restartNumberingAfterBreak="0">
    <w:nsid w:val="33962E85"/>
    <w:multiLevelType w:val="hybridMultilevel"/>
    <w:tmpl w:val="1908B2DE"/>
    <w:lvl w:ilvl="0" w:tplc="D3BEA158">
      <w:start w:val="1"/>
      <w:numFmt w:val="lowerLetter"/>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3" w15:restartNumberingAfterBreak="0">
    <w:nsid w:val="3AB20015"/>
    <w:multiLevelType w:val="multilevel"/>
    <w:tmpl w:val="006A4A7A"/>
    <w:lvl w:ilvl="0">
      <w:start w:val="1"/>
      <w:numFmt w:val="lowerRoman"/>
      <w:pStyle w:val="BodynumberedRoman"/>
      <w:lvlText w:val="%1."/>
      <w:lvlJc w:val="right"/>
      <w:pPr>
        <w:ind w:left="720" w:hanging="295"/>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4" w15:restartNumberingAfterBreak="0">
    <w:nsid w:val="40803312"/>
    <w:multiLevelType w:val="hybridMultilevel"/>
    <w:tmpl w:val="0976577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5" w15:restartNumberingAfterBreak="0">
    <w:nsid w:val="41786CB6"/>
    <w:multiLevelType w:val="hybridMultilevel"/>
    <w:tmpl w:val="88025824"/>
    <w:lvl w:ilvl="0" w:tplc="CBBA1FD0">
      <w:start w:val="20"/>
      <w:numFmt w:val="decimal"/>
      <w:lvlText w:val="%1."/>
      <w:lvlJc w:val="left"/>
      <w:pPr>
        <w:ind w:left="1440" w:hanging="360"/>
      </w:pPr>
      <w:rPr>
        <w:rFonts w:hint="default"/>
        <w:vertAlign w:val="baseline"/>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6" w15:restartNumberingAfterBreak="0">
    <w:nsid w:val="41871FD4"/>
    <w:multiLevelType w:val="multilevel"/>
    <w:tmpl w:val="8AF0937A"/>
    <w:styleLink w:val="Style2"/>
    <w:lvl w:ilvl="0">
      <w:start w:val="1"/>
      <w:numFmt w:val="decimal"/>
      <w:lvlText w:val="%1.0"/>
      <w:lvlJc w:val="left"/>
      <w:pPr>
        <w:ind w:left="754" w:hanging="754"/>
      </w:pPr>
      <w:rPr>
        <w:rFonts w:cs="Times New Roman" w:hint="default"/>
      </w:rPr>
    </w:lvl>
    <w:lvl w:ilvl="1">
      <w:start w:val="1"/>
      <w:numFmt w:val="decimal"/>
      <w:lvlText w:val="%1.%2"/>
      <w:lvlJc w:val="left"/>
      <w:pPr>
        <w:ind w:left="754" w:hanging="754"/>
      </w:pPr>
      <w:rPr>
        <w:rFonts w:cs="Times New Roman"/>
        <w:color w:val="auto"/>
        <w:szCs w:val="20"/>
      </w:rPr>
    </w:lvl>
    <w:lvl w:ilvl="2">
      <w:start w:val="1"/>
      <w:numFmt w:val="decimal"/>
      <w:lvlText w:val="%1.%2.%3."/>
      <w:lvlJc w:val="left"/>
      <w:pPr>
        <w:tabs>
          <w:tab w:val="num" w:pos="2880"/>
        </w:tabs>
        <w:ind w:left="1224" w:hanging="504"/>
      </w:pPr>
      <w:rPr>
        <w:rFonts w:cs="Times New Roman" w:hint="default"/>
      </w:rPr>
    </w:lvl>
    <w:lvl w:ilvl="3">
      <w:start w:val="1"/>
      <w:numFmt w:val="decimal"/>
      <w:lvlText w:val="%1.%2.%3.%4."/>
      <w:lvlJc w:val="left"/>
      <w:pPr>
        <w:tabs>
          <w:tab w:val="num" w:pos="3960"/>
        </w:tabs>
        <w:ind w:left="1728" w:hanging="648"/>
      </w:pPr>
      <w:rPr>
        <w:rFonts w:cs="Times New Roman" w:hint="default"/>
      </w:rPr>
    </w:lvl>
    <w:lvl w:ilvl="4">
      <w:start w:val="1"/>
      <w:numFmt w:val="decimal"/>
      <w:lvlText w:val="%1.%2.%3.%4.%5."/>
      <w:lvlJc w:val="left"/>
      <w:pPr>
        <w:tabs>
          <w:tab w:val="num" w:pos="5040"/>
        </w:tabs>
        <w:ind w:left="2232" w:hanging="792"/>
      </w:pPr>
      <w:rPr>
        <w:rFonts w:cs="Times New Roman" w:hint="default"/>
      </w:rPr>
    </w:lvl>
    <w:lvl w:ilvl="5">
      <w:start w:val="1"/>
      <w:numFmt w:val="decimal"/>
      <w:lvlText w:val="%1.%2.%3.%4.%5.%6."/>
      <w:lvlJc w:val="left"/>
      <w:pPr>
        <w:tabs>
          <w:tab w:val="num" w:pos="6120"/>
        </w:tabs>
        <w:ind w:left="2736" w:hanging="936"/>
      </w:pPr>
      <w:rPr>
        <w:rFonts w:cs="Times New Roman" w:hint="default"/>
      </w:rPr>
    </w:lvl>
    <w:lvl w:ilvl="6">
      <w:start w:val="1"/>
      <w:numFmt w:val="decimal"/>
      <w:lvlText w:val="%1.%2.%3.%4.%5.%6.%7."/>
      <w:lvlJc w:val="left"/>
      <w:pPr>
        <w:tabs>
          <w:tab w:val="num" w:pos="7200"/>
        </w:tabs>
        <w:ind w:left="3240" w:hanging="1080"/>
      </w:pPr>
      <w:rPr>
        <w:rFonts w:cs="Times New Roman" w:hint="default"/>
      </w:rPr>
    </w:lvl>
    <w:lvl w:ilvl="7">
      <w:start w:val="1"/>
      <w:numFmt w:val="decimal"/>
      <w:lvlText w:val="%1.%2.%3.%4.%5.%6.%7.%8."/>
      <w:lvlJc w:val="left"/>
      <w:pPr>
        <w:tabs>
          <w:tab w:val="num" w:pos="8280"/>
        </w:tabs>
        <w:ind w:left="3744" w:hanging="1224"/>
      </w:pPr>
      <w:rPr>
        <w:rFonts w:cs="Times New Roman" w:hint="default"/>
      </w:rPr>
    </w:lvl>
    <w:lvl w:ilvl="8">
      <w:start w:val="1"/>
      <w:numFmt w:val="decimal"/>
      <w:lvlText w:val="%1.%2.%3.%4.%5.%6.%7.%8.%9."/>
      <w:lvlJc w:val="left"/>
      <w:pPr>
        <w:tabs>
          <w:tab w:val="num" w:pos="9360"/>
        </w:tabs>
        <w:ind w:left="4320" w:hanging="1440"/>
      </w:pPr>
      <w:rPr>
        <w:rFonts w:cs="Times New Roman" w:hint="default"/>
      </w:rPr>
    </w:lvl>
  </w:abstractNum>
  <w:abstractNum w:abstractNumId="17" w15:restartNumberingAfterBreak="0">
    <w:nsid w:val="457B3CA3"/>
    <w:multiLevelType w:val="hybridMultilevel"/>
    <w:tmpl w:val="82B267B4"/>
    <w:lvl w:ilvl="0" w:tplc="DD3A98D8">
      <w:start w:val="1"/>
      <w:numFmt w:val="bullet"/>
      <w:pStyle w:val="Appendix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8" w15:restartNumberingAfterBreak="0">
    <w:nsid w:val="5905691C"/>
    <w:multiLevelType w:val="hybridMultilevel"/>
    <w:tmpl w:val="CE9851D6"/>
    <w:lvl w:ilvl="0" w:tplc="0409000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9" w15:restartNumberingAfterBreak="0">
    <w:nsid w:val="671C5911"/>
    <w:multiLevelType w:val="hybridMultilevel"/>
    <w:tmpl w:val="236440B8"/>
    <w:lvl w:ilvl="0" w:tplc="1409001B">
      <w:start w:val="1"/>
      <w:numFmt w:val="lowerRoman"/>
      <w:lvlText w:val="%1."/>
      <w:lvlJc w:val="right"/>
      <w:pPr>
        <w:ind w:left="1429" w:hanging="360"/>
      </w:pPr>
    </w:lvl>
    <w:lvl w:ilvl="1" w:tplc="14090019" w:tentative="1">
      <w:start w:val="1"/>
      <w:numFmt w:val="lowerLetter"/>
      <w:lvlText w:val="%2."/>
      <w:lvlJc w:val="left"/>
      <w:pPr>
        <w:ind w:left="2149" w:hanging="360"/>
      </w:pPr>
    </w:lvl>
    <w:lvl w:ilvl="2" w:tplc="1409001B" w:tentative="1">
      <w:start w:val="1"/>
      <w:numFmt w:val="lowerRoman"/>
      <w:lvlText w:val="%3."/>
      <w:lvlJc w:val="right"/>
      <w:pPr>
        <w:ind w:left="2869" w:hanging="180"/>
      </w:pPr>
    </w:lvl>
    <w:lvl w:ilvl="3" w:tplc="1409000F" w:tentative="1">
      <w:start w:val="1"/>
      <w:numFmt w:val="decimal"/>
      <w:lvlText w:val="%4."/>
      <w:lvlJc w:val="left"/>
      <w:pPr>
        <w:ind w:left="3589" w:hanging="360"/>
      </w:pPr>
    </w:lvl>
    <w:lvl w:ilvl="4" w:tplc="14090019" w:tentative="1">
      <w:start w:val="1"/>
      <w:numFmt w:val="lowerLetter"/>
      <w:lvlText w:val="%5."/>
      <w:lvlJc w:val="left"/>
      <w:pPr>
        <w:ind w:left="4309" w:hanging="360"/>
      </w:pPr>
    </w:lvl>
    <w:lvl w:ilvl="5" w:tplc="1409001B" w:tentative="1">
      <w:start w:val="1"/>
      <w:numFmt w:val="lowerRoman"/>
      <w:lvlText w:val="%6."/>
      <w:lvlJc w:val="right"/>
      <w:pPr>
        <w:ind w:left="5029" w:hanging="180"/>
      </w:pPr>
    </w:lvl>
    <w:lvl w:ilvl="6" w:tplc="1409000F" w:tentative="1">
      <w:start w:val="1"/>
      <w:numFmt w:val="decimal"/>
      <w:lvlText w:val="%7."/>
      <w:lvlJc w:val="left"/>
      <w:pPr>
        <w:ind w:left="5749" w:hanging="360"/>
      </w:pPr>
    </w:lvl>
    <w:lvl w:ilvl="7" w:tplc="14090019" w:tentative="1">
      <w:start w:val="1"/>
      <w:numFmt w:val="lowerLetter"/>
      <w:lvlText w:val="%8."/>
      <w:lvlJc w:val="left"/>
      <w:pPr>
        <w:ind w:left="6469" w:hanging="360"/>
      </w:pPr>
    </w:lvl>
    <w:lvl w:ilvl="8" w:tplc="1409001B" w:tentative="1">
      <w:start w:val="1"/>
      <w:numFmt w:val="lowerRoman"/>
      <w:lvlText w:val="%9."/>
      <w:lvlJc w:val="right"/>
      <w:pPr>
        <w:ind w:left="7189" w:hanging="180"/>
      </w:pPr>
    </w:lvl>
  </w:abstractNum>
  <w:abstractNum w:abstractNumId="20" w15:restartNumberingAfterBreak="0">
    <w:nsid w:val="6D5E0A09"/>
    <w:multiLevelType w:val="hybridMultilevel"/>
    <w:tmpl w:val="6E9CBFAE"/>
    <w:lvl w:ilvl="0" w:tplc="18BAF13A">
      <w:start w:val="1"/>
      <w:numFmt w:val="lowerRoman"/>
      <w:lvlText w:val="%1."/>
      <w:lvlJc w:val="left"/>
      <w:pPr>
        <w:ind w:left="885" w:hanging="385"/>
        <w:jc w:val="right"/>
      </w:pPr>
      <w:rPr>
        <w:rFonts w:ascii="Arial" w:eastAsia="Arial" w:hAnsi="Arial" w:cs="Arial" w:hint="default"/>
        <w:b w:val="0"/>
        <w:bCs w:val="0"/>
        <w:i w:val="0"/>
        <w:iCs w:val="0"/>
        <w:spacing w:val="0"/>
        <w:w w:val="100"/>
        <w:sz w:val="18"/>
        <w:szCs w:val="18"/>
        <w:lang w:val="en-US" w:eastAsia="en-US" w:bidi="ar-SA"/>
      </w:rPr>
    </w:lvl>
    <w:lvl w:ilvl="1" w:tplc="CE62180E">
      <w:start w:val="1"/>
      <w:numFmt w:val="upperLetter"/>
      <w:lvlText w:val="%2."/>
      <w:lvlJc w:val="left"/>
      <w:pPr>
        <w:ind w:left="885" w:hanging="360"/>
      </w:pPr>
      <w:rPr>
        <w:rFonts w:ascii="Arial" w:eastAsia="Arial" w:hAnsi="Arial" w:cs="Arial" w:hint="default"/>
        <w:b w:val="0"/>
        <w:bCs w:val="0"/>
        <w:i w:val="0"/>
        <w:iCs w:val="0"/>
        <w:spacing w:val="0"/>
        <w:w w:val="100"/>
        <w:sz w:val="18"/>
        <w:szCs w:val="18"/>
        <w:lang w:val="en-US" w:eastAsia="en-US" w:bidi="ar-SA"/>
      </w:rPr>
    </w:lvl>
    <w:lvl w:ilvl="2" w:tplc="17E4E202">
      <w:numFmt w:val="bullet"/>
      <w:lvlText w:val="•"/>
      <w:lvlJc w:val="left"/>
      <w:pPr>
        <w:ind w:left="2575" w:hanging="360"/>
      </w:pPr>
      <w:rPr>
        <w:rFonts w:hint="default"/>
        <w:lang w:val="en-US" w:eastAsia="en-US" w:bidi="ar-SA"/>
      </w:rPr>
    </w:lvl>
    <w:lvl w:ilvl="3" w:tplc="0C50BD7A">
      <w:numFmt w:val="bullet"/>
      <w:lvlText w:val="•"/>
      <w:lvlJc w:val="left"/>
      <w:pPr>
        <w:ind w:left="3422" w:hanging="360"/>
      </w:pPr>
      <w:rPr>
        <w:rFonts w:hint="default"/>
        <w:lang w:val="en-US" w:eastAsia="en-US" w:bidi="ar-SA"/>
      </w:rPr>
    </w:lvl>
    <w:lvl w:ilvl="4" w:tplc="86CE2420">
      <w:numFmt w:val="bullet"/>
      <w:lvlText w:val="•"/>
      <w:lvlJc w:val="left"/>
      <w:pPr>
        <w:ind w:left="4270" w:hanging="360"/>
      </w:pPr>
      <w:rPr>
        <w:rFonts w:hint="default"/>
        <w:lang w:val="en-US" w:eastAsia="en-US" w:bidi="ar-SA"/>
      </w:rPr>
    </w:lvl>
    <w:lvl w:ilvl="5" w:tplc="58D43DA6">
      <w:numFmt w:val="bullet"/>
      <w:lvlText w:val="•"/>
      <w:lvlJc w:val="left"/>
      <w:pPr>
        <w:ind w:left="5118" w:hanging="360"/>
      </w:pPr>
      <w:rPr>
        <w:rFonts w:hint="default"/>
        <w:lang w:val="en-US" w:eastAsia="en-US" w:bidi="ar-SA"/>
      </w:rPr>
    </w:lvl>
    <w:lvl w:ilvl="6" w:tplc="9E54A452">
      <w:numFmt w:val="bullet"/>
      <w:lvlText w:val="•"/>
      <w:lvlJc w:val="left"/>
      <w:pPr>
        <w:ind w:left="5965" w:hanging="360"/>
      </w:pPr>
      <w:rPr>
        <w:rFonts w:hint="default"/>
        <w:lang w:val="en-US" w:eastAsia="en-US" w:bidi="ar-SA"/>
      </w:rPr>
    </w:lvl>
    <w:lvl w:ilvl="7" w:tplc="54188EDC">
      <w:numFmt w:val="bullet"/>
      <w:lvlText w:val="•"/>
      <w:lvlJc w:val="left"/>
      <w:pPr>
        <w:ind w:left="6813" w:hanging="360"/>
      </w:pPr>
      <w:rPr>
        <w:rFonts w:hint="default"/>
        <w:lang w:val="en-US" w:eastAsia="en-US" w:bidi="ar-SA"/>
      </w:rPr>
    </w:lvl>
    <w:lvl w:ilvl="8" w:tplc="30045EF8">
      <w:numFmt w:val="bullet"/>
      <w:lvlText w:val="•"/>
      <w:lvlJc w:val="left"/>
      <w:pPr>
        <w:ind w:left="7661" w:hanging="360"/>
      </w:pPr>
      <w:rPr>
        <w:rFonts w:hint="default"/>
        <w:lang w:val="en-US" w:eastAsia="en-US" w:bidi="ar-SA"/>
      </w:rPr>
    </w:lvl>
  </w:abstractNum>
  <w:abstractNum w:abstractNumId="21" w15:restartNumberingAfterBreak="0">
    <w:nsid w:val="6E353E22"/>
    <w:multiLevelType w:val="hybridMultilevel"/>
    <w:tmpl w:val="2A544F3C"/>
    <w:lvl w:ilvl="0" w:tplc="40AA13C6">
      <w:start w:val="1"/>
      <w:numFmt w:val="decimal"/>
      <w:pStyle w:val="Bodynumberedlevel1"/>
      <w:lvlText w:val="%1."/>
      <w:lvlJc w:val="left"/>
      <w:pPr>
        <w:ind w:left="709" w:hanging="425"/>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17C2CF06">
      <w:start w:val="1"/>
      <w:numFmt w:val="lowerLetter"/>
      <w:pStyle w:val="Bodynumberedlevel2"/>
      <w:lvlText w:val="%2."/>
      <w:lvlJc w:val="left"/>
      <w:pPr>
        <w:ind w:left="1276" w:hanging="425"/>
      </w:pPr>
    </w:lvl>
    <w:lvl w:ilvl="2" w:tplc="9E583B40">
      <w:start w:val="1"/>
      <w:numFmt w:val="lowerRoman"/>
      <w:pStyle w:val="Bodynumberedlevel3"/>
      <w:lvlText w:val="%3."/>
      <w:lvlJc w:val="right"/>
      <w:pPr>
        <w:ind w:left="1843" w:hanging="284"/>
      </w:pPr>
    </w:lvl>
    <w:lvl w:ilvl="3" w:tplc="8C120268">
      <w:start w:val="1"/>
      <w:numFmt w:val="decimal"/>
      <w:pStyle w:val="Bodynumberedlevel4"/>
      <w:lvlText w:val="%4."/>
      <w:lvlJc w:val="left"/>
      <w:pPr>
        <w:ind w:left="2126" w:hanging="283"/>
      </w:pPr>
    </w:lvl>
    <w:lvl w:ilvl="4" w:tplc="CC3CD140">
      <w:start w:val="1"/>
      <w:numFmt w:val="lowerLetter"/>
      <w:pStyle w:val="Bodynumberedlevel5"/>
      <w:lvlText w:val="%5."/>
      <w:lvlJc w:val="left"/>
      <w:pPr>
        <w:tabs>
          <w:tab w:val="num" w:pos="2268"/>
        </w:tabs>
        <w:ind w:left="2552" w:hanging="284"/>
      </w:pPr>
    </w:lvl>
    <w:lvl w:ilvl="5" w:tplc="3642ED12">
      <w:start w:val="1"/>
      <w:numFmt w:val="lowerRoman"/>
      <w:lvlText w:val="%6."/>
      <w:lvlJc w:val="right"/>
      <w:pPr>
        <w:ind w:left="1985" w:hanging="284"/>
      </w:pPr>
    </w:lvl>
    <w:lvl w:ilvl="6" w:tplc="624C948A">
      <w:start w:val="1"/>
      <w:numFmt w:val="decimal"/>
      <w:lvlText w:val="%7."/>
      <w:lvlJc w:val="left"/>
      <w:pPr>
        <w:ind w:left="2268" w:hanging="283"/>
      </w:pPr>
    </w:lvl>
    <w:lvl w:ilvl="7" w:tplc="0BA04D3A">
      <w:start w:val="1"/>
      <w:numFmt w:val="lowerLetter"/>
      <w:lvlText w:val="%8."/>
      <w:lvlJc w:val="left"/>
      <w:pPr>
        <w:ind w:left="2552" w:hanging="284"/>
      </w:pPr>
    </w:lvl>
    <w:lvl w:ilvl="8" w:tplc="02BC56F4">
      <w:start w:val="1"/>
      <w:numFmt w:val="lowerRoman"/>
      <w:lvlText w:val="%9."/>
      <w:lvlJc w:val="right"/>
      <w:pPr>
        <w:ind w:left="2835" w:hanging="283"/>
      </w:pPr>
    </w:lvl>
  </w:abstractNum>
  <w:abstractNum w:abstractNumId="22" w15:restartNumberingAfterBreak="0">
    <w:nsid w:val="6F5D0950"/>
    <w:multiLevelType w:val="hybridMultilevel"/>
    <w:tmpl w:val="08DC5A62"/>
    <w:lvl w:ilvl="0" w:tplc="14090019">
      <w:start w:val="1"/>
      <w:numFmt w:val="lowerLetter"/>
      <w:lvlText w:val="%1."/>
      <w:lvlJc w:val="left"/>
      <w:pPr>
        <w:ind w:left="1429" w:hanging="360"/>
      </w:pPr>
    </w:lvl>
    <w:lvl w:ilvl="1" w:tplc="14090019" w:tentative="1">
      <w:start w:val="1"/>
      <w:numFmt w:val="lowerLetter"/>
      <w:lvlText w:val="%2."/>
      <w:lvlJc w:val="left"/>
      <w:pPr>
        <w:ind w:left="2149" w:hanging="360"/>
      </w:pPr>
    </w:lvl>
    <w:lvl w:ilvl="2" w:tplc="1409001B" w:tentative="1">
      <w:start w:val="1"/>
      <w:numFmt w:val="lowerRoman"/>
      <w:lvlText w:val="%3."/>
      <w:lvlJc w:val="right"/>
      <w:pPr>
        <w:ind w:left="2869" w:hanging="180"/>
      </w:pPr>
    </w:lvl>
    <w:lvl w:ilvl="3" w:tplc="1409000F" w:tentative="1">
      <w:start w:val="1"/>
      <w:numFmt w:val="decimal"/>
      <w:lvlText w:val="%4."/>
      <w:lvlJc w:val="left"/>
      <w:pPr>
        <w:ind w:left="3589" w:hanging="360"/>
      </w:pPr>
    </w:lvl>
    <w:lvl w:ilvl="4" w:tplc="14090019" w:tentative="1">
      <w:start w:val="1"/>
      <w:numFmt w:val="lowerLetter"/>
      <w:lvlText w:val="%5."/>
      <w:lvlJc w:val="left"/>
      <w:pPr>
        <w:ind w:left="4309" w:hanging="360"/>
      </w:pPr>
    </w:lvl>
    <w:lvl w:ilvl="5" w:tplc="1409001B" w:tentative="1">
      <w:start w:val="1"/>
      <w:numFmt w:val="lowerRoman"/>
      <w:lvlText w:val="%6."/>
      <w:lvlJc w:val="right"/>
      <w:pPr>
        <w:ind w:left="5029" w:hanging="180"/>
      </w:pPr>
    </w:lvl>
    <w:lvl w:ilvl="6" w:tplc="1409000F" w:tentative="1">
      <w:start w:val="1"/>
      <w:numFmt w:val="decimal"/>
      <w:lvlText w:val="%7."/>
      <w:lvlJc w:val="left"/>
      <w:pPr>
        <w:ind w:left="5749" w:hanging="360"/>
      </w:pPr>
    </w:lvl>
    <w:lvl w:ilvl="7" w:tplc="14090019" w:tentative="1">
      <w:start w:val="1"/>
      <w:numFmt w:val="lowerLetter"/>
      <w:lvlText w:val="%8."/>
      <w:lvlJc w:val="left"/>
      <w:pPr>
        <w:ind w:left="6469" w:hanging="360"/>
      </w:pPr>
    </w:lvl>
    <w:lvl w:ilvl="8" w:tplc="1409001B" w:tentative="1">
      <w:start w:val="1"/>
      <w:numFmt w:val="lowerRoman"/>
      <w:lvlText w:val="%9."/>
      <w:lvlJc w:val="right"/>
      <w:pPr>
        <w:ind w:left="7189" w:hanging="180"/>
      </w:pPr>
    </w:lvl>
  </w:abstractNum>
  <w:abstractNum w:abstractNumId="23" w15:restartNumberingAfterBreak="0">
    <w:nsid w:val="76131897"/>
    <w:multiLevelType w:val="multilevel"/>
    <w:tmpl w:val="057CDAAA"/>
    <w:styleLink w:val="Style1"/>
    <w:lvl w:ilvl="0">
      <w:start w:val="1"/>
      <w:numFmt w:val="decimal"/>
      <w:lvlText w:val="%1.0"/>
      <w:lvlJc w:val="left"/>
      <w:pPr>
        <w:ind w:left="754" w:hanging="754"/>
      </w:pPr>
      <w:rPr>
        <w:rFonts w:cs="Times New Roman" w:hint="default"/>
      </w:rPr>
    </w:lvl>
    <w:lvl w:ilvl="1">
      <w:start w:val="1"/>
      <w:numFmt w:val="decimal"/>
      <w:lvlText w:val="%1.%2"/>
      <w:lvlJc w:val="left"/>
      <w:pPr>
        <w:ind w:left="754" w:hanging="754"/>
      </w:pPr>
      <w:rPr>
        <w:rFonts w:cs="Times New Roman"/>
        <w:color w:val="auto"/>
        <w:szCs w:val="22"/>
      </w:rPr>
    </w:lvl>
    <w:lvl w:ilvl="2">
      <w:start w:val="1"/>
      <w:numFmt w:val="decimal"/>
      <w:lvlText w:val="%1.%2.%3."/>
      <w:lvlJc w:val="left"/>
      <w:pPr>
        <w:tabs>
          <w:tab w:val="num" w:pos="2880"/>
        </w:tabs>
        <w:ind w:left="1224" w:hanging="504"/>
      </w:pPr>
      <w:rPr>
        <w:rFonts w:cs="Times New Roman" w:hint="default"/>
      </w:rPr>
    </w:lvl>
    <w:lvl w:ilvl="3">
      <w:start w:val="1"/>
      <w:numFmt w:val="decimal"/>
      <w:lvlText w:val="%1.%2.%3.%4."/>
      <w:lvlJc w:val="left"/>
      <w:pPr>
        <w:tabs>
          <w:tab w:val="num" w:pos="3960"/>
        </w:tabs>
        <w:ind w:left="1728" w:hanging="648"/>
      </w:pPr>
      <w:rPr>
        <w:rFonts w:cs="Times New Roman" w:hint="default"/>
      </w:rPr>
    </w:lvl>
    <w:lvl w:ilvl="4">
      <w:start w:val="1"/>
      <w:numFmt w:val="decimal"/>
      <w:lvlText w:val="%1.%2.%3.%4.%5."/>
      <w:lvlJc w:val="left"/>
      <w:pPr>
        <w:tabs>
          <w:tab w:val="num" w:pos="5040"/>
        </w:tabs>
        <w:ind w:left="2232" w:hanging="792"/>
      </w:pPr>
      <w:rPr>
        <w:rFonts w:cs="Times New Roman" w:hint="default"/>
      </w:rPr>
    </w:lvl>
    <w:lvl w:ilvl="5">
      <w:start w:val="1"/>
      <w:numFmt w:val="decimal"/>
      <w:lvlText w:val="%1.%2.%3.%4.%5.%6."/>
      <w:lvlJc w:val="left"/>
      <w:pPr>
        <w:tabs>
          <w:tab w:val="num" w:pos="6120"/>
        </w:tabs>
        <w:ind w:left="2736" w:hanging="936"/>
      </w:pPr>
      <w:rPr>
        <w:rFonts w:cs="Times New Roman" w:hint="default"/>
      </w:rPr>
    </w:lvl>
    <w:lvl w:ilvl="6">
      <w:start w:val="1"/>
      <w:numFmt w:val="decimal"/>
      <w:lvlText w:val="%1.%2.%3.%4.%5.%6.%7."/>
      <w:lvlJc w:val="left"/>
      <w:pPr>
        <w:tabs>
          <w:tab w:val="num" w:pos="7200"/>
        </w:tabs>
        <w:ind w:left="3240" w:hanging="1080"/>
      </w:pPr>
      <w:rPr>
        <w:rFonts w:cs="Times New Roman" w:hint="default"/>
      </w:rPr>
    </w:lvl>
    <w:lvl w:ilvl="7">
      <w:start w:val="1"/>
      <w:numFmt w:val="decimal"/>
      <w:lvlText w:val="%1.%2.%3.%4.%5.%6.%7.%8."/>
      <w:lvlJc w:val="left"/>
      <w:pPr>
        <w:tabs>
          <w:tab w:val="num" w:pos="8280"/>
        </w:tabs>
        <w:ind w:left="3744" w:hanging="1224"/>
      </w:pPr>
      <w:rPr>
        <w:rFonts w:cs="Times New Roman" w:hint="default"/>
      </w:rPr>
    </w:lvl>
    <w:lvl w:ilvl="8">
      <w:start w:val="1"/>
      <w:numFmt w:val="decimal"/>
      <w:lvlText w:val="%1.%2.%3.%4.%5.%6.%7.%8.%9."/>
      <w:lvlJc w:val="left"/>
      <w:pPr>
        <w:tabs>
          <w:tab w:val="num" w:pos="9360"/>
        </w:tabs>
        <w:ind w:left="4320" w:hanging="1440"/>
      </w:pPr>
      <w:rPr>
        <w:rFonts w:cs="Times New Roman" w:hint="default"/>
      </w:rPr>
    </w:lvl>
  </w:abstractNum>
  <w:abstractNum w:abstractNumId="24" w15:restartNumberingAfterBreak="0">
    <w:nsid w:val="7C3F4E84"/>
    <w:multiLevelType w:val="hybridMultilevel"/>
    <w:tmpl w:val="A5DEB5CC"/>
    <w:lvl w:ilvl="0" w:tplc="C930BD38">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7E487194"/>
    <w:multiLevelType w:val="hybridMultilevel"/>
    <w:tmpl w:val="5D1EAD3C"/>
    <w:lvl w:ilvl="0" w:tplc="1409001B">
      <w:start w:val="1"/>
      <w:numFmt w:val="lowerRoman"/>
      <w:lvlText w:val="%1."/>
      <w:lvlJc w:val="right"/>
      <w:pPr>
        <w:ind w:left="709" w:hanging="425"/>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FFFFFFFF">
      <w:start w:val="1"/>
      <w:numFmt w:val="lowerLetter"/>
      <w:lvlText w:val="%2."/>
      <w:lvlJc w:val="left"/>
      <w:pPr>
        <w:ind w:left="1276" w:hanging="425"/>
      </w:pPr>
    </w:lvl>
    <w:lvl w:ilvl="2" w:tplc="FFFFFFFF">
      <w:start w:val="1"/>
      <w:numFmt w:val="lowerRoman"/>
      <w:lvlText w:val="%3."/>
      <w:lvlJc w:val="right"/>
      <w:pPr>
        <w:ind w:left="1843" w:hanging="284"/>
      </w:pPr>
    </w:lvl>
    <w:lvl w:ilvl="3" w:tplc="FFFFFFFF">
      <w:start w:val="1"/>
      <w:numFmt w:val="decimal"/>
      <w:lvlText w:val="%4."/>
      <w:lvlJc w:val="left"/>
      <w:pPr>
        <w:ind w:left="2126" w:hanging="283"/>
      </w:pPr>
    </w:lvl>
    <w:lvl w:ilvl="4" w:tplc="FFFFFFFF">
      <w:start w:val="1"/>
      <w:numFmt w:val="lowerLetter"/>
      <w:lvlText w:val="%5."/>
      <w:lvlJc w:val="left"/>
      <w:pPr>
        <w:tabs>
          <w:tab w:val="num" w:pos="2268"/>
        </w:tabs>
        <w:ind w:left="2552" w:hanging="284"/>
      </w:pPr>
    </w:lvl>
    <w:lvl w:ilvl="5" w:tplc="FFFFFFFF">
      <w:start w:val="1"/>
      <w:numFmt w:val="lowerRoman"/>
      <w:lvlText w:val="%6."/>
      <w:lvlJc w:val="right"/>
      <w:pPr>
        <w:ind w:left="1985" w:hanging="284"/>
      </w:pPr>
    </w:lvl>
    <w:lvl w:ilvl="6" w:tplc="FFFFFFFF">
      <w:start w:val="1"/>
      <w:numFmt w:val="decimal"/>
      <w:lvlText w:val="%7."/>
      <w:lvlJc w:val="left"/>
      <w:pPr>
        <w:ind w:left="2268" w:hanging="283"/>
      </w:pPr>
    </w:lvl>
    <w:lvl w:ilvl="7" w:tplc="FFFFFFFF">
      <w:start w:val="1"/>
      <w:numFmt w:val="lowerLetter"/>
      <w:lvlText w:val="%8."/>
      <w:lvlJc w:val="left"/>
      <w:pPr>
        <w:ind w:left="2552" w:hanging="284"/>
      </w:pPr>
    </w:lvl>
    <w:lvl w:ilvl="8" w:tplc="FFFFFFFF">
      <w:start w:val="1"/>
      <w:numFmt w:val="lowerRoman"/>
      <w:lvlText w:val="%9."/>
      <w:lvlJc w:val="right"/>
      <w:pPr>
        <w:ind w:left="2835" w:hanging="283"/>
      </w:pPr>
    </w:lvl>
  </w:abstractNum>
  <w:num w:numId="1" w16cid:durableId="183784252">
    <w:abstractNumId w:val="17"/>
  </w:num>
  <w:num w:numId="2" w16cid:durableId="1609579745">
    <w:abstractNumId w:val="3"/>
  </w:num>
  <w:num w:numId="3" w16cid:durableId="1901017597">
    <w:abstractNumId w:val="2"/>
  </w:num>
  <w:num w:numId="4" w16cid:durableId="1702782371">
    <w:abstractNumId w:val="8"/>
  </w:num>
  <w:num w:numId="5" w16cid:durableId="352613528">
    <w:abstractNumId w:val="0"/>
  </w:num>
  <w:num w:numId="6" w16cid:durableId="825628774">
    <w:abstractNumId w:val="23"/>
  </w:num>
  <w:num w:numId="7" w16cid:durableId="36899259">
    <w:abstractNumId w:val="16"/>
  </w:num>
  <w:num w:numId="8" w16cid:durableId="1955863341">
    <w:abstractNumId w:val="11"/>
  </w:num>
  <w:num w:numId="9" w16cid:durableId="2034455488">
    <w:abstractNumId w:val="1"/>
  </w:num>
  <w:num w:numId="10" w16cid:durableId="488055511">
    <w:abstractNumId w:val="10"/>
  </w:num>
  <w:num w:numId="11" w16cid:durableId="650718189">
    <w:abstractNumId w:val="24"/>
  </w:num>
  <w:num w:numId="12" w16cid:durableId="258030542">
    <w:abstractNumId w:val="6"/>
  </w:num>
  <w:num w:numId="13" w16cid:durableId="17047280">
    <w:abstractNumId w:val="5"/>
  </w:num>
  <w:num w:numId="14" w16cid:durableId="1550652331">
    <w:abstractNumId w:val="21"/>
  </w:num>
  <w:num w:numId="15" w16cid:durableId="1894003826">
    <w:abstractNumId w:val="25"/>
  </w:num>
  <w:num w:numId="16" w16cid:durableId="1045445582">
    <w:abstractNumId w:val="15"/>
  </w:num>
  <w:num w:numId="17" w16cid:durableId="1545368709">
    <w:abstractNumId w:val="9"/>
  </w:num>
  <w:num w:numId="18" w16cid:durableId="734166083">
    <w:abstractNumId w:val="18"/>
  </w:num>
  <w:num w:numId="19" w16cid:durableId="1852260176">
    <w:abstractNumId w:val="21"/>
    <w:lvlOverride w:ilvl="0">
      <w:startOverride w:val="1"/>
    </w:lvlOverride>
  </w:num>
  <w:num w:numId="20" w16cid:durableId="466515561">
    <w:abstractNumId w:val="21"/>
    <w:lvlOverride w:ilvl="0">
      <w:startOverride w:val="1"/>
    </w:lvlOverride>
  </w:num>
  <w:num w:numId="21" w16cid:durableId="1049644499">
    <w:abstractNumId w:val="7"/>
  </w:num>
  <w:num w:numId="22" w16cid:durableId="1322385859">
    <w:abstractNumId w:val="12"/>
  </w:num>
  <w:num w:numId="23" w16cid:durableId="325941271">
    <w:abstractNumId w:val="21"/>
    <w:lvlOverride w:ilvl="0">
      <w:startOverride w:val="1"/>
    </w:lvlOverride>
  </w:num>
  <w:num w:numId="24" w16cid:durableId="1561943471">
    <w:abstractNumId w:val="21"/>
  </w:num>
  <w:num w:numId="25" w16cid:durableId="941107005">
    <w:abstractNumId w:val="21"/>
    <w:lvlOverride w:ilvl="0">
      <w:startOverride w:val="1"/>
    </w:lvlOverride>
  </w:num>
  <w:num w:numId="26" w16cid:durableId="1976182238">
    <w:abstractNumId w:val="22"/>
  </w:num>
  <w:num w:numId="27" w16cid:durableId="1101297062">
    <w:abstractNumId w:val="4"/>
  </w:num>
  <w:num w:numId="28" w16cid:durableId="2143884938">
    <w:abstractNumId w:val="19"/>
  </w:num>
  <w:num w:numId="29" w16cid:durableId="191697188">
    <w:abstractNumId w:val="21"/>
  </w:num>
  <w:num w:numId="30" w16cid:durableId="1762293120">
    <w:abstractNumId w:val="21"/>
    <w:lvlOverride w:ilvl="0">
      <w:startOverride w:val="1"/>
    </w:lvlOverride>
  </w:num>
  <w:num w:numId="31" w16cid:durableId="58287359">
    <w:abstractNumId w:val="21"/>
    <w:lvlOverride w:ilvl="0">
      <w:startOverride w:val="1"/>
    </w:lvlOverride>
  </w:num>
  <w:num w:numId="32" w16cid:durableId="512914554">
    <w:abstractNumId w:val="21"/>
    <w:lvlOverride w:ilvl="0">
      <w:startOverride w:val="1"/>
    </w:lvlOverride>
  </w:num>
  <w:num w:numId="33" w16cid:durableId="568880687">
    <w:abstractNumId w:val="21"/>
    <w:lvlOverride w:ilvl="0">
      <w:startOverride w:val="1"/>
    </w:lvlOverride>
  </w:num>
  <w:num w:numId="34" w16cid:durableId="758868884">
    <w:abstractNumId w:val="21"/>
    <w:lvlOverride w:ilvl="0">
      <w:startOverride w:val="1"/>
    </w:lvlOverride>
  </w:num>
  <w:num w:numId="35" w16cid:durableId="1943955085">
    <w:abstractNumId w:val="13"/>
  </w:num>
  <w:num w:numId="36" w16cid:durableId="482352007">
    <w:abstractNumId w:val="14"/>
  </w:num>
  <w:num w:numId="37" w16cid:durableId="1816603279">
    <w:abstractNumId w:val="1"/>
  </w:num>
  <w:num w:numId="38" w16cid:durableId="826477191">
    <w:abstractNumId w:val="20"/>
  </w:num>
  <w:numIdMacAtCleanup w:val="1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Bridget Gilbert">
    <w15:presenceInfo w15:providerId="AD" w15:userId="S::bridget@bgla.nz::cebd061e-981f-42c0-982f-5b2fbc24b768"/>
  </w15:person>
  <w15:person w15:author="Bridget Gilbert.">
    <w15:presenceInfo w15:providerId="None" w15:userId="Bridget Gilbert."/>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val="bestFit" w:percent="154"/>
  <w:displayBackgroundShape/>
  <w:stylePaneSortMethod w:val="0000"/>
  <w:defaultTabStop w:val="720"/>
  <w:drawingGridHorizontalSpacing w:val="108"/>
  <w:drawingGridVerticalSpacing w:val="181"/>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2251D"/>
    <w:rsid w:val="000000C2"/>
    <w:rsid w:val="000030D9"/>
    <w:rsid w:val="00006189"/>
    <w:rsid w:val="000071FC"/>
    <w:rsid w:val="00007318"/>
    <w:rsid w:val="0000743D"/>
    <w:rsid w:val="000074BD"/>
    <w:rsid w:val="00007752"/>
    <w:rsid w:val="000123D4"/>
    <w:rsid w:val="00013FC7"/>
    <w:rsid w:val="00014777"/>
    <w:rsid w:val="00016F69"/>
    <w:rsid w:val="00020019"/>
    <w:rsid w:val="00022A99"/>
    <w:rsid w:val="000259A5"/>
    <w:rsid w:val="00030D8B"/>
    <w:rsid w:val="00032039"/>
    <w:rsid w:val="00035B5B"/>
    <w:rsid w:val="00035CD2"/>
    <w:rsid w:val="0003614F"/>
    <w:rsid w:val="000363B6"/>
    <w:rsid w:val="0003721B"/>
    <w:rsid w:val="00037BD1"/>
    <w:rsid w:val="00040912"/>
    <w:rsid w:val="00040A24"/>
    <w:rsid w:val="0004139D"/>
    <w:rsid w:val="000422AE"/>
    <w:rsid w:val="000423BD"/>
    <w:rsid w:val="000428FC"/>
    <w:rsid w:val="00045CF9"/>
    <w:rsid w:val="00046623"/>
    <w:rsid w:val="00046AA4"/>
    <w:rsid w:val="000502E6"/>
    <w:rsid w:val="0005073A"/>
    <w:rsid w:val="00051C79"/>
    <w:rsid w:val="00053CD2"/>
    <w:rsid w:val="00054879"/>
    <w:rsid w:val="00054C71"/>
    <w:rsid w:val="000560BF"/>
    <w:rsid w:val="000573D6"/>
    <w:rsid w:val="00070D03"/>
    <w:rsid w:val="00076148"/>
    <w:rsid w:val="000801F9"/>
    <w:rsid w:val="00080956"/>
    <w:rsid w:val="0008560B"/>
    <w:rsid w:val="0008660C"/>
    <w:rsid w:val="00087FA8"/>
    <w:rsid w:val="0009022F"/>
    <w:rsid w:val="00093113"/>
    <w:rsid w:val="00097ACF"/>
    <w:rsid w:val="000A08AF"/>
    <w:rsid w:val="000A1438"/>
    <w:rsid w:val="000A1BE9"/>
    <w:rsid w:val="000A3611"/>
    <w:rsid w:val="000A3649"/>
    <w:rsid w:val="000A4554"/>
    <w:rsid w:val="000B2C1F"/>
    <w:rsid w:val="000B473E"/>
    <w:rsid w:val="000B7AA1"/>
    <w:rsid w:val="000C13D0"/>
    <w:rsid w:val="000C235C"/>
    <w:rsid w:val="000D10C8"/>
    <w:rsid w:val="000D1DE4"/>
    <w:rsid w:val="000D36AF"/>
    <w:rsid w:val="000D5A51"/>
    <w:rsid w:val="000D7743"/>
    <w:rsid w:val="000E0532"/>
    <w:rsid w:val="000E4535"/>
    <w:rsid w:val="000E73E2"/>
    <w:rsid w:val="000E7ED4"/>
    <w:rsid w:val="000F1B54"/>
    <w:rsid w:val="000F25AC"/>
    <w:rsid w:val="000F64DE"/>
    <w:rsid w:val="000F654D"/>
    <w:rsid w:val="00102728"/>
    <w:rsid w:val="0010403D"/>
    <w:rsid w:val="001053AD"/>
    <w:rsid w:val="00105F1C"/>
    <w:rsid w:val="001065DC"/>
    <w:rsid w:val="00106C78"/>
    <w:rsid w:val="0010762C"/>
    <w:rsid w:val="00110EAF"/>
    <w:rsid w:val="00110F67"/>
    <w:rsid w:val="00112513"/>
    <w:rsid w:val="0011350E"/>
    <w:rsid w:val="00113B05"/>
    <w:rsid w:val="001154DD"/>
    <w:rsid w:val="00116C6D"/>
    <w:rsid w:val="00117C5C"/>
    <w:rsid w:val="00120117"/>
    <w:rsid w:val="0012226A"/>
    <w:rsid w:val="00124795"/>
    <w:rsid w:val="00124CC7"/>
    <w:rsid w:val="00124DC9"/>
    <w:rsid w:val="00125A17"/>
    <w:rsid w:val="001274DD"/>
    <w:rsid w:val="0012751A"/>
    <w:rsid w:val="001307F1"/>
    <w:rsid w:val="00130CB8"/>
    <w:rsid w:val="001322C5"/>
    <w:rsid w:val="00134818"/>
    <w:rsid w:val="00134DC1"/>
    <w:rsid w:val="001353A1"/>
    <w:rsid w:val="00137D94"/>
    <w:rsid w:val="00137DDC"/>
    <w:rsid w:val="001439D1"/>
    <w:rsid w:val="001442CB"/>
    <w:rsid w:val="00147773"/>
    <w:rsid w:val="00151BC3"/>
    <w:rsid w:val="0015322E"/>
    <w:rsid w:val="0015518B"/>
    <w:rsid w:val="00157914"/>
    <w:rsid w:val="00157DAE"/>
    <w:rsid w:val="00161F6E"/>
    <w:rsid w:val="001641B4"/>
    <w:rsid w:val="00165575"/>
    <w:rsid w:val="00165A26"/>
    <w:rsid w:val="0016652C"/>
    <w:rsid w:val="00166F3D"/>
    <w:rsid w:val="00171557"/>
    <w:rsid w:val="00181A19"/>
    <w:rsid w:val="00181FE5"/>
    <w:rsid w:val="00185453"/>
    <w:rsid w:val="00186955"/>
    <w:rsid w:val="0018761F"/>
    <w:rsid w:val="00192BA6"/>
    <w:rsid w:val="00193F15"/>
    <w:rsid w:val="00195AAE"/>
    <w:rsid w:val="00196B92"/>
    <w:rsid w:val="001972C6"/>
    <w:rsid w:val="001A1DB0"/>
    <w:rsid w:val="001A20E6"/>
    <w:rsid w:val="001A245A"/>
    <w:rsid w:val="001A2D0A"/>
    <w:rsid w:val="001A70FA"/>
    <w:rsid w:val="001B17C4"/>
    <w:rsid w:val="001B5226"/>
    <w:rsid w:val="001B53D8"/>
    <w:rsid w:val="001B594F"/>
    <w:rsid w:val="001C1B3F"/>
    <w:rsid w:val="001C3212"/>
    <w:rsid w:val="001C7416"/>
    <w:rsid w:val="001C7868"/>
    <w:rsid w:val="001D1275"/>
    <w:rsid w:val="001D15CD"/>
    <w:rsid w:val="001D35DD"/>
    <w:rsid w:val="001D427A"/>
    <w:rsid w:val="001D5C00"/>
    <w:rsid w:val="001D6062"/>
    <w:rsid w:val="001D641C"/>
    <w:rsid w:val="001D6A56"/>
    <w:rsid w:val="001E16FA"/>
    <w:rsid w:val="001E213A"/>
    <w:rsid w:val="001E28AF"/>
    <w:rsid w:val="001E696E"/>
    <w:rsid w:val="001F1ECF"/>
    <w:rsid w:val="001F2B42"/>
    <w:rsid w:val="001F5ECE"/>
    <w:rsid w:val="001F6C57"/>
    <w:rsid w:val="001F74A5"/>
    <w:rsid w:val="001F7D14"/>
    <w:rsid w:val="00204B6E"/>
    <w:rsid w:val="002147E7"/>
    <w:rsid w:val="00215A2F"/>
    <w:rsid w:val="0022251D"/>
    <w:rsid w:val="00223016"/>
    <w:rsid w:val="0023019D"/>
    <w:rsid w:val="0023198A"/>
    <w:rsid w:val="00232765"/>
    <w:rsid w:val="002331A0"/>
    <w:rsid w:val="00233E01"/>
    <w:rsid w:val="002413E8"/>
    <w:rsid w:val="00241BDB"/>
    <w:rsid w:val="0024228F"/>
    <w:rsid w:val="00243394"/>
    <w:rsid w:val="00245333"/>
    <w:rsid w:val="0025420D"/>
    <w:rsid w:val="00261AE7"/>
    <w:rsid w:val="00263A96"/>
    <w:rsid w:val="00264901"/>
    <w:rsid w:val="0026669A"/>
    <w:rsid w:val="00266E1F"/>
    <w:rsid w:val="002677FD"/>
    <w:rsid w:val="00270EE0"/>
    <w:rsid w:val="002715AD"/>
    <w:rsid w:val="00271F82"/>
    <w:rsid w:val="002731A7"/>
    <w:rsid w:val="00275368"/>
    <w:rsid w:val="00277992"/>
    <w:rsid w:val="00284D2B"/>
    <w:rsid w:val="00286E91"/>
    <w:rsid w:val="00291A2D"/>
    <w:rsid w:val="00293F83"/>
    <w:rsid w:val="002953BC"/>
    <w:rsid w:val="00295541"/>
    <w:rsid w:val="002965B8"/>
    <w:rsid w:val="00297AF8"/>
    <w:rsid w:val="00297BA9"/>
    <w:rsid w:val="002A6E05"/>
    <w:rsid w:val="002C0156"/>
    <w:rsid w:val="002C0F5A"/>
    <w:rsid w:val="002C1339"/>
    <w:rsid w:val="002C1826"/>
    <w:rsid w:val="002C1932"/>
    <w:rsid w:val="002C2A60"/>
    <w:rsid w:val="002C2B6B"/>
    <w:rsid w:val="002C3711"/>
    <w:rsid w:val="002C65F5"/>
    <w:rsid w:val="002C7DC7"/>
    <w:rsid w:val="002D4FEE"/>
    <w:rsid w:val="002D6577"/>
    <w:rsid w:val="002E0487"/>
    <w:rsid w:val="002E0758"/>
    <w:rsid w:val="002E1B2F"/>
    <w:rsid w:val="002E42D8"/>
    <w:rsid w:val="002E4814"/>
    <w:rsid w:val="002E7E6A"/>
    <w:rsid w:val="002F0A07"/>
    <w:rsid w:val="002F366A"/>
    <w:rsid w:val="002F673D"/>
    <w:rsid w:val="002F69F4"/>
    <w:rsid w:val="00300557"/>
    <w:rsid w:val="00301AF2"/>
    <w:rsid w:val="0030325E"/>
    <w:rsid w:val="00303B26"/>
    <w:rsid w:val="003040F7"/>
    <w:rsid w:val="00304A18"/>
    <w:rsid w:val="00312A10"/>
    <w:rsid w:val="003132ED"/>
    <w:rsid w:val="0031740B"/>
    <w:rsid w:val="003207E1"/>
    <w:rsid w:val="00323A37"/>
    <w:rsid w:val="003242C5"/>
    <w:rsid w:val="00325B0D"/>
    <w:rsid w:val="00326660"/>
    <w:rsid w:val="003319F9"/>
    <w:rsid w:val="00333950"/>
    <w:rsid w:val="00334B32"/>
    <w:rsid w:val="003378C4"/>
    <w:rsid w:val="00340F45"/>
    <w:rsid w:val="0034320D"/>
    <w:rsid w:val="00357923"/>
    <w:rsid w:val="00360D02"/>
    <w:rsid w:val="00362DB6"/>
    <w:rsid w:val="003636DC"/>
    <w:rsid w:val="00365B92"/>
    <w:rsid w:val="00367BDC"/>
    <w:rsid w:val="00372ABD"/>
    <w:rsid w:val="00372FB9"/>
    <w:rsid w:val="00375ADE"/>
    <w:rsid w:val="00377AF0"/>
    <w:rsid w:val="00380703"/>
    <w:rsid w:val="00380E68"/>
    <w:rsid w:val="00380FB7"/>
    <w:rsid w:val="003816D6"/>
    <w:rsid w:val="00382D96"/>
    <w:rsid w:val="00385BE5"/>
    <w:rsid w:val="00391488"/>
    <w:rsid w:val="00392084"/>
    <w:rsid w:val="00392B40"/>
    <w:rsid w:val="003931AD"/>
    <w:rsid w:val="00393B31"/>
    <w:rsid w:val="00397E62"/>
    <w:rsid w:val="003A0369"/>
    <w:rsid w:val="003A31D0"/>
    <w:rsid w:val="003A41CF"/>
    <w:rsid w:val="003A4395"/>
    <w:rsid w:val="003A51CA"/>
    <w:rsid w:val="003A5B7F"/>
    <w:rsid w:val="003A6FE1"/>
    <w:rsid w:val="003A7D17"/>
    <w:rsid w:val="003B3A68"/>
    <w:rsid w:val="003B3BA1"/>
    <w:rsid w:val="003B3F78"/>
    <w:rsid w:val="003C0E76"/>
    <w:rsid w:val="003C1D3A"/>
    <w:rsid w:val="003C22EA"/>
    <w:rsid w:val="003C4F82"/>
    <w:rsid w:val="003C5FF5"/>
    <w:rsid w:val="003C7D92"/>
    <w:rsid w:val="003D0884"/>
    <w:rsid w:val="003D1B80"/>
    <w:rsid w:val="003D237C"/>
    <w:rsid w:val="003D2DE9"/>
    <w:rsid w:val="003D2E41"/>
    <w:rsid w:val="003E7011"/>
    <w:rsid w:val="003F382E"/>
    <w:rsid w:val="003F3899"/>
    <w:rsid w:val="003F57C1"/>
    <w:rsid w:val="003F6D6E"/>
    <w:rsid w:val="0040298D"/>
    <w:rsid w:val="00403E27"/>
    <w:rsid w:val="00407161"/>
    <w:rsid w:val="004077D4"/>
    <w:rsid w:val="004106E3"/>
    <w:rsid w:val="00412689"/>
    <w:rsid w:val="00417F16"/>
    <w:rsid w:val="0042207E"/>
    <w:rsid w:val="0042230B"/>
    <w:rsid w:val="00426454"/>
    <w:rsid w:val="00434762"/>
    <w:rsid w:val="00434A42"/>
    <w:rsid w:val="00436298"/>
    <w:rsid w:val="0044731A"/>
    <w:rsid w:val="00450362"/>
    <w:rsid w:val="004574D7"/>
    <w:rsid w:val="00460A42"/>
    <w:rsid w:val="0046145F"/>
    <w:rsid w:val="00461730"/>
    <w:rsid w:val="00461BD2"/>
    <w:rsid w:val="00463967"/>
    <w:rsid w:val="004640E9"/>
    <w:rsid w:val="00465D1B"/>
    <w:rsid w:val="0046689E"/>
    <w:rsid w:val="0047091B"/>
    <w:rsid w:val="00470D4F"/>
    <w:rsid w:val="004773E6"/>
    <w:rsid w:val="00480C95"/>
    <w:rsid w:val="004832E9"/>
    <w:rsid w:val="00483982"/>
    <w:rsid w:val="0048438E"/>
    <w:rsid w:val="00486443"/>
    <w:rsid w:val="00487E82"/>
    <w:rsid w:val="00490255"/>
    <w:rsid w:val="00491100"/>
    <w:rsid w:val="004922F2"/>
    <w:rsid w:val="004A2BA5"/>
    <w:rsid w:val="004A47B4"/>
    <w:rsid w:val="004A5BD0"/>
    <w:rsid w:val="004B1479"/>
    <w:rsid w:val="004B5F63"/>
    <w:rsid w:val="004B6C8A"/>
    <w:rsid w:val="004B6F1F"/>
    <w:rsid w:val="004B7343"/>
    <w:rsid w:val="004C2FAC"/>
    <w:rsid w:val="004C356D"/>
    <w:rsid w:val="004D31AB"/>
    <w:rsid w:val="004D3CFE"/>
    <w:rsid w:val="004D516E"/>
    <w:rsid w:val="004D589E"/>
    <w:rsid w:val="004D5EC5"/>
    <w:rsid w:val="004D6085"/>
    <w:rsid w:val="004D6EC7"/>
    <w:rsid w:val="004D72ED"/>
    <w:rsid w:val="004E317E"/>
    <w:rsid w:val="004F31A8"/>
    <w:rsid w:val="004F37D8"/>
    <w:rsid w:val="004F3E42"/>
    <w:rsid w:val="00500563"/>
    <w:rsid w:val="00502467"/>
    <w:rsid w:val="0050767E"/>
    <w:rsid w:val="005108D3"/>
    <w:rsid w:val="0051196F"/>
    <w:rsid w:val="005135F8"/>
    <w:rsid w:val="00517B0A"/>
    <w:rsid w:val="0052292F"/>
    <w:rsid w:val="005236C8"/>
    <w:rsid w:val="00525E3A"/>
    <w:rsid w:val="005275CC"/>
    <w:rsid w:val="005275D2"/>
    <w:rsid w:val="00530C59"/>
    <w:rsid w:val="00530D7E"/>
    <w:rsid w:val="005322D2"/>
    <w:rsid w:val="00532E11"/>
    <w:rsid w:val="005353E2"/>
    <w:rsid w:val="0053549B"/>
    <w:rsid w:val="00536172"/>
    <w:rsid w:val="005377F4"/>
    <w:rsid w:val="00537CD1"/>
    <w:rsid w:val="00540B8C"/>
    <w:rsid w:val="00545036"/>
    <w:rsid w:val="00545E92"/>
    <w:rsid w:val="00550A68"/>
    <w:rsid w:val="00551933"/>
    <w:rsid w:val="00553D9E"/>
    <w:rsid w:val="0055539A"/>
    <w:rsid w:val="0055588D"/>
    <w:rsid w:val="00555D4C"/>
    <w:rsid w:val="00555FEE"/>
    <w:rsid w:val="00556339"/>
    <w:rsid w:val="0056036D"/>
    <w:rsid w:val="00560658"/>
    <w:rsid w:val="00563F29"/>
    <w:rsid w:val="005642D7"/>
    <w:rsid w:val="005659B0"/>
    <w:rsid w:val="00565CF5"/>
    <w:rsid w:val="005665C7"/>
    <w:rsid w:val="00570BF0"/>
    <w:rsid w:val="0057124F"/>
    <w:rsid w:val="00575776"/>
    <w:rsid w:val="00580F23"/>
    <w:rsid w:val="00580F35"/>
    <w:rsid w:val="005815D0"/>
    <w:rsid w:val="005852DA"/>
    <w:rsid w:val="005859A2"/>
    <w:rsid w:val="0058673E"/>
    <w:rsid w:val="0058684F"/>
    <w:rsid w:val="00587CE4"/>
    <w:rsid w:val="00590C96"/>
    <w:rsid w:val="00591754"/>
    <w:rsid w:val="00592F76"/>
    <w:rsid w:val="0059336A"/>
    <w:rsid w:val="005934F1"/>
    <w:rsid w:val="005945A4"/>
    <w:rsid w:val="00597B06"/>
    <w:rsid w:val="00597C6D"/>
    <w:rsid w:val="00597F6E"/>
    <w:rsid w:val="005A09F4"/>
    <w:rsid w:val="005A0B93"/>
    <w:rsid w:val="005A1286"/>
    <w:rsid w:val="005A35F6"/>
    <w:rsid w:val="005A7C1E"/>
    <w:rsid w:val="005B1C18"/>
    <w:rsid w:val="005B216E"/>
    <w:rsid w:val="005B263E"/>
    <w:rsid w:val="005B39BD"/>
    <w:rsid w:val="005B5E87"/>
    <w:rsid w:val="005B7EE8"/>
    <w:rsid w:val="005C243E"/>
    <w:rsid w:val="005C3F66"/>
    <w:rsid w:val="005C5069"/>
    <w:rsid w:val="005C6684"/>
    <w:rsid w:val="005C7399"/>
    <w:rsid w:val="005C75E6"/>
    <w:rsid w:val="005C7DCE"/>
    <w:rsid w:val="005D1C3A"/>
    <w:rsid w:val="005D1EAB"/>
    <w:rsid w:val="005D297F"/>
    <w:rsid w:val="005D33D9"/>
    <w:rsid w:val="005D517E"/>
    <w:rsid w:val="005D6363"/>
    <w:rsid w:val="005D7EE2"/>
    <w:rsid w:val="005E1811"/>
    <w:rsid w:val="005E359F"/>
    <w:rsid w:val="005E5EEA"/>
    <w:rsid w:val="005E68C4"/>
    <w:rsid w:val="005E7A65"/>
    <w:rsid w:val="005F1A45"/>
    <w:rsid w:val="005F716E"/>
    <w:rsid w:val="005F7BB1"/>
    <w:rsid w:val="0060666B"/>
    <w:rsid w:val="0061202E"/>
    <w:rsid w:val="00614A75"/>
    <w:rsid w:val="006154CD"/>
    <w:rsid w:val="00620B4E"/>
    <w:rsid w:val="00632555"/>
    <w:rsid w:val="006334CA"/>
    <w:rsid w:val="00633FA6"/>
    <w:rsid w:val="00634BB8"/>
    <w:rsid w:val="00636DC9"/>
    <w:rsid w:val="00640D2F"/>
    <w:rsid w:val="00641395"/>
    <w:rsid w:val="0064139F"/>
    <w:rsid w:val="00646254"/>
    <w:rsid w:val="00650480"/>
    <w:rsid w:val="0065149C"/>
    <w:rsid w:val="00651A1B"/>
    <w:rsid w:val="0065307B"/>
    <w:rsid w:val="0065581A"/>
    <w:rsid w:val="006610CA"/>
    <w:rsid w:val="006640C1"/>
    <w:rsid w:val="00664318"/>
    <w:rsid w:val="006646A6"/>
    <w:rsid w:val="00664C29"/>
    <w:rsid w:val="00670D47"/>
    <w:rsid w:val="00673CD0"/>
    <w:rsid w:val="00673D53"/>
    <w:rsid w:val="00677D1F"/>
    <w:rsid w:val="00684490"/>
    <w:rsid w:val="00687CA9"/>
    <w:rsid w:val="00691019"/>
    <w:rsid w:val="0069110D"/>
    <w:rsid w:val="00692D56"/>
    <w:rsid w:val="00693C35"/>
    <w:rsid w:val="00693CFE"/>
    <w:rsid w:val="006961C8"/>
    <w:rsid w:val="00696C14"/>
    <w:rsid w:val="006A081E"/>
    <w:rsid w:val="006A78BD"/>
    <w:rsid w:val="006B0D61"/>
    <w:rsid w:val="006B6E79"/>
    <w:rsid w:val="006B73D6"/>
    <w:rsid w:val="006D1A3B"/>
    <w:rsid w:val="006D2BA3"/>
    <w:rsid w:val="006D5408"/>
    <w:rsid w:val="006D68CB"/>
    <w:rsid w:val="006D699C"/>
    <w:rsid w:val="006E1988"/>
    <w:rsid w:val="006E1E1C"/>
    <w:rsid w:val="006E2A7D"/>
    <w:rsid w:val="006E4777"/>
    <w:rsid w:val="006E7533"/>
    <w:rsid w:val="006F38E0"/>
    <w:rsid w:val="006F6508"/>
    <w:rsid w:val="006F65B8"/>
    <w:rsid w:val="00700CFA"/>
    <w:rsid w:val="00701C2A"/>
    <w:rsid w:val="007020CC"/>
    <w:rsid w:val="007059B4"/>
    <w:rsid w:val="00706CA1"/>
    <w:rsid w:val="0071096D"/>
    <w:rsid w:val="007147B2"/>
    <w:rsid w:val="00715E0C"/>
    <w:rsid w:val="00720200"/>
    <w:rsid w:val="00720FB9"/>
    <w:rsid w:val="0072126C"/>
    <w:rsid w:val="007219A6"/>
    <w:rsid w:val="00722079"/>
    <w:rsid w:val="00722B26"/>
    <w:rsid w:val="007245F8"/>
    <w:rsid w:val="00724C76"/>
    <w:rsid w:val="0073064B"/>
    <w:rsid w:val="00730AFC"/>
    <w:rsid w:val="00731385"/>
    <w:rsid w:val="00731EDD"/>
    <w:rsid w:val="0073604F"/>
    <w:rsid w:val="00736277"/>
    <w:rsid w:val="007375A8"/>
    <w:rsid w:val="00742773"/>
    <w:rsid w:val="00742F48"/>
    <w:rsid w:val="007431B8"/>
    <w:rsid w:val="007434AF"/>
    <w:rsid w:val="00747BF2"/>
    <w:rsid w:val="00750569"/>
    <w:rsid w:val="00750A7D"/>
    <w:rsid w:val="007512BB"/>
    <w:rsid w:val="00751AEE"/>
    <w:rsid w:val="00753FAD"/>
    <w:rsid w:val="007610D1"/>
    <w:rsid w:val="00761C56"/>
    <w:rsid w:val="0076467F"/>
    <w:rsid w:val="00764A0A"/>
    <w:rsid w:val="00765710"/>
    <w:rsid w:val="00766145"/>
    <w:rsid w:val="00767A03"/>
    <w:rsid w:val="00772ACA"/>
    <w:rsid w:val="00776696"/>
    <w:rsid w:val="00780789"/>
    <w:rsid w:val="007824FE"/>
    <w:rsid w:val="00783578"/>
    <w:rsid w:val="00783ED9"/>
    <w:rsid w:val="0078418B"/>
    <w:rsid w:val="0078425B"/>
    <w:rsid w:val="00784DF9"/>
    <w:rsid w:val="00786198"/>
    <w:rsid w:val="00790726"/>
    <w:rsid w:val="00791F0D"/>
    <w:rsid w:val="00793ED2"/>
    <w:rsid w:val="007A0AB4"/>
    <w:rsid w:val="007A0BC9"/>
    <w:rsid w:val="007A1A5B"/>
    <w:rsid w:val="007A1F1C"/>
    <w:rsid w:val="007A4DC7"/>
    <w:rsid w:val="007A5460"/>
    <w:rsid w:val="007A5823"/>
    <w:rsid w:val="007A74C2"/>
    <w:rsid w:val="007A75B3"/>
    <w:rsid w:val="007B21DE"/>
    <w:rsid w:val="007B3756"/>
    <w:rsid w:val="007B7606"/>
    <w:rsid w:val="007C3FF0"/>
    <w:rsid w:val="007C50E5"/>
    <w:rsid w:val="007C7C3D"/>
    <w:rsid w:val="007D159E"/>
    <w:rsid w:val="007D5052"/>
    <w:rsid w:val="007D7408"/>
    <w:rsid w:val="007E2802"/>
    <w:rsid w:val="007E44F9"/>
    <w:rsid w:val="007E4BC6"/>
    <w:rsid w:val="007E62E6"/>
    <w:rsid w:val="007E71AC"/>
    <w:rsid w:val="007E7A3A"/>
    <w:rsid w:val="007E7E81"/>
    <w:rsid w:val="007F11A5"/>
    <w:rsid w:val="0080005F"/>
    <w:rsid w:val="00812D8C"/>
    <w:rsid w:val="008131B7"/>
    <w:rsid w:val="0081324D"/>
    <w:rsid w:val="008136A3"/>
    <w:rsid w:val="00816934"/>
    <w:rsid w:val="00817C61"/>
    <w:rsid w:val="008235BC"/>
    <w:rsid w:val="00830875"/>
    <w:rsid w:val="00831055"/>
    <w:rsid w:val="0083272B"/>
    <w:rsid w:val="00835D80"/>
    <w:rsid w:val="00837763"/>
    <w:rsid w:val="00840925"/>
    <w:rsid w:val="0084368B"/>
    <w:rsid w:val="00843BDE"/>
    <w:rsid w:val="00843FE9"/>
    <w:rsid w:val="008440C2"/>
    <w:rsid w:val="008501D7"/>
    <w:rsid w:val="00850768"/>
    <w:rsid w:val="00850C4E"/>
    <w:rsid w:val="00853CA4"/>
    <w:rsid w:val="0085523F"/>
    <w:rsid w:val="008563B6"/>
    <w:rsid w:val="00860282"/>
    <w:rsid w:val="00861119"/>
    <w:rsid w:val="0086259E"/>
    <w:rsid w:val="00863826"/>
    <w:rsid w:val="00883851"/>
    <w:rsid w:val="00883D3D"/>
    <w:rsid w:val="00884527"/>
    <w:rsid w:val="0088547F"/>
    <w:rsid w:val="0089067B"/>
    <w:rsid w:val="00892AD6"/>
    <w:rsid w:val="00893EA8"/>
    <w:rsid w:val="008A549A"/>
    <w:rsid w:val="008A7A1C"/>
    <w:rsid w:val="008B26F9"/>
    <w:rsid w:val="008B4470"/>
    <w:rsid w:val="008B4A50"/>
    <w:rsid w:val="008B4FBA"/>
    <w:rsid w:val="008B5615"/>
    <w:rsid w:val="008C0791"/>
    <w:rsid w:val="008C0A29"/>
    <w:rsid w:val="008C34B3"/>
    <w:rsid w:val="008C66AF"/>
    <w:rsid w:val="008D1630"/>
    <w:rsid w:val="008D1D33"/>
    <w:rsid w:val="008D26B8"/>
    <w:rsid w:val="008D3797"/>
    <w:rsid w:val="008D4537"/>
    <w:rsid w:val="008D64A8"/>
    <w:rsid w:val="008D6FF1"/>
    <w:rsid w:val="008E0075"/>
    <w:rsid w:val="008E3A41"/>
    <w:rsid w:val="008E55A4"/>
    <w:rsid w:val="008E63FD"/>
    <w:rsid w:val="008F0BD1"/>
    <w:rsid w:val="008F3495"/>
    <w:rsid w:val="008F7E34"/>
    <w:rsid w:val="008F7FBB"/>
    <w:rsid w:val="00903FA9"/>
    <w:rsid w:val="0090658B"/>
    <w:rsid w:val="009111C2"/>
    <w:rsid w:val="00911B4B"/>
    <w:rsid w:val="00916BC2"/>
    <w:rsid w:val="00917D89"/>
    <w:rsid w:val="0092430A"/>
    <w:rsid w:val="00924606"/>
    <w:rsid w:val="00925704"/>
    <w:rsid w:val="00925EAF"/>
    <w:rsid w:val="00932464"/>
    <w:rsid w:val="009345B1"/>
    <w:rsid w:val="00941568"/>
    <w:rsid w:val="00941DA9"/>
    <w:rsid w:val="00945213"/>
    <w:rsid w:val="009471B1"/>
    <w:rsid w:val="00947389"/>
    <w:rsid w:val="009477CC"/>
    <w:rsid w:val="00947D26"/>
    <w:rsid w:val="00947FC0"/>
    <w:rsid w:val="0095688B"/>
    <w:rsid w:val="00972E78"/>
    <w:rsid w:val="00977131"/>
    <w:rsid w:val="00977769"/>
    <w:rsid w:val="0098012B"/>
    <w:rsid w:val="00982EA9"/>
    <w:rsid w:val="00982F51"/>
    <w:rsid w:val="009864BC"/>
    <w:rsid w:val="00986D2B"/>
    <w:rsid w:val="00992004"/>
    <w:rsid w:val="00993B1F"/>
    <w:rsid w:val="009A06D5"/>
    <w:rsid w:val="009A3E35"/>
    <w:rsid w:val="009A5636"/>
    <w:rsid w:val="009A7B05"/>
    <w:rsid w:val="009A7CD2"/>
    <w:rsid w:val="009B0B4A"/>
    <w:rsid w:val="009B0C59"/>
    <w:rsid w:val="009B64BB"/>
    <w:rsid w:val="009B6CF1"/>
    <w:rsid w:val="009C073F"/>
    <w:rsid w:val="009C0DCC"/>
    <w:rsid w:val="009C3C91"/>
    <w:rsid w:val="009C4840"/>
    <w:rsid w:val="009C5E3B"/>
    <w:rsid w:val="009D06CC"/>
    <w:rsid w:val="009D26B6"/>
    <w:rsid w:val="009D5191"/>
    <w:rsid w:val="009E1AA5"/>
    <w:rsid w:val="009E38BA"/>
    <w:rsid w:val="009E4E16"/>
    <w:rsid w:val="009E5C46"/>
    <w:rsid w:val="009E6ED6"/>
    <w:rsid w:val="009F31D7"/>
    <w:rsid w:val="009F354D"/>
    <w:rsid w:val="009F5A3F"/>
    <w:rsid w:val="009F683E"/>
    <w:rsid w:val="009F7D9C"/>
    <w:rsid w:val="00A0002A"/>
    <w:rsid w:val="00A0038D"/>
    <w:rsid w:val="00A014D4"/>
    <w:rsid w:val="00A105E9"/>
    <w:rsid w:val="00A1504B"/>
    <w:rsid w:val="00A2118F"/>
    <w:rsid w:val="00A22712"/>
    <w:rsid w:val="00A31483"/>
    <w:rsid w:val="00A31FD0"/>
    <w:rsid w:val="00A32B72"/>
    <w:rsid w:val="00A32C79"/>
    <w:rsid w:val="00A34E3A"/>
    <w:rsid w:val="00A35283"/>
    <w:rsid w:val="00A372FA"/>
    <w:rsid w:val="00A4084B"/>
    <w:rsid w:val="00A418A6"/>
    <w:rsid w:val="00A42624"/>
    <w:rsid w:val="00A44743"/>
    <w:rsid w:val="00A448CC"/>
    <w:rsid w:val="00A45806"/>
    <w:rsid w:val="00A460BC"/>
    <w:rsid w:val="00A50302"/>
    <w:rsid w:val="00A56E1C"/>
    <w:rsid w:val="00A6003C"/>
    <w:rsid w:val="00A615F1"/>
    <w:rsid w:val="00A6559E"/>
    <w:rsid w:val="00A66B6D"/>
    <w:rsid w:val="00A7094C"/>
    <w:rsid w:val="00A731E6"/>
    <w:rsid w:val="00A756B8"/>
    <w:rsid w:val="00A75E4C"/>
    <w:rsid w:val="00A81DB6"/>
    <w:rsid w:val="00A83366"/>
    <w:rsid w:val="00A835DD"/>
    <w:rsid w:val="00A855F3"/>
    <w:rsid w:val="00A85CC0"/>
    <w:rsid w:val="00A8624E"/>
    <w:rsid w:val="00A86CB3"/>
    <w:rsid w:val="00A91FCB"/>
    <w:rsid w:val="00A92182"/>
    <w:rsid w:val="00A92950"/>
    <w:rsid w:val="00A93A62"/>
    <w:rsid w:val="00A9497C"/>
    <w:rsid w:val="00A96D3F"/>
    <w:rsid w:val="00A971AB"/>
    <w:rsid w:val="00AA3767"/>
    <w:rsid w:val="00AA3942"/>
    <w:rsid w:val="00AA68FD"/>
    <w:rsid w:val="00AB1631"/>
    <w:rsid w:val="00AB1ECE"/>
    <w:rsid w:val="00AB55B8"/>
    <w:rsid w:val="00AB7244"/>
    <w:rsid w:val="00AC45AF"/>
    <w:rsid w:val="00AC7C8A"/>
    <w:rsid w:val="00AD238C"/>
    <w:rsid w:val="00AD5271"/>
    <w:rsid w:val="00AD6C4F"/>
    <w:rsid w:val="00AE0BDD"/>
    <w:rsid w:val="00AE1398"/>
    <w:rsid w:val="00AE3DDD"/>
    <w:rsid w:val="00AE416C"/>
    <w:rsid w:val="00AE44C7"/>
    <w:rsid w:val="00AF0695"/>
    <w:rsid w:val="00AF174D"/>
    <w:rsid w:val="00AF3028"/>
    <w:rsid w:val="00AF74E5"/>
    <w:rsid w:val="00B043F4"/>
    <w:rsid w:val="00B0774E"/>
    <w:rsid w:val="00B104EB"/>
    <w:rsid w:val="00B13FA9"/>
    <w:rsid w:val="00B13FEB"/>
    <w:rsid w:val="00B16122"/>
    <w:rsid w:val="00B1747C"/>
    <w:rsid w:val="00B174C2"/>
    <w:rsid w:val="00B228F1"/>
    <w:rsid w:val="00B247AD"/>
    <w:rsid w:val="00B2550B"/>
    <w:rsid w:val="00B34C0A"/>
    <w:rsid w:val="00B36C36"/>
    <w:rsid w:val="00B46A76"/>
    <w:rsid w:val="00B52CDD"/>
    <w:rsid w:val="00B54589"/>
    <w:rsid w:val="00B54ECE"/>
    <w:rsid w:val="00B55C1F"/>
    <w:rsid w:val="00B642CF"/>
    <w:rsid w:val="00B64550"/>
    <w:rsid w:val="00B66ADC"/>
    <w:rsid w:val="00B70288"/>
    <w:rsid w:val="00B704A6"/>
    <w:rsid w:val="00B70F5A"/>
    <w:rsid w:val="00B72672"/>
    <w:rsid w:val="00B72B38"/>
    <w:rsid w:val="00B7302B"/>
    <w:rsid w:val="00B733E6"/>
    <w:rsid w:val="00B74641"/>
    <w:rsid w:val="00B7516E"/>
    <w:rsid w:val="00B76871"/>
    <w:rsid w:val="00B83E7C"/>
    <w:rsid w:val="00B85327"/>
    <w:rsid w:val="00B8765F"/>
    <w:rsid w:val="00B94F64"/>
    <w:rsid w:val="00B97280"/>
    <w:rsid w:val="00BA47C7"/>
    <w:rsid w:val="00BA57BC"/>
    <w:rsid w:val="00BA5CED"/>
    <w:rsid w:val="00BA6DD2"/>
    <w:rsid w:val="00BA7E21"/>
    <w:rsid w:val="00BB4249"/>
    <w:rsid w:val="00BB538C"/>
    <w:rsid w:val="00BB5FCD"/>
    <w:rsid w:val="00BB702F"/>
    <w:rsid w:val="00BB7931"/>
    <w:rsid w:val="00BC152E"/>
    <w:rsid w:val="00BC1725"/>
    <w:rsid w:val="00BC189C"/>
    <w:rsid w:val="00BC65D7"/>
    <w:rsid w:val="00BC7321"/>
    <w:rsid w:val="00BC7711"/>
    <w:rsid w:val="00BD280D"/>
    <w:rsid w:val="00BD2A79"/>
    <w:rsid w:val="00BD7399"/>
    <w:rsid w:val="00BD741C"/>
    <w:rsid w:val="00BE0060"/>
    <w:rsid w:val="00BE0C96"/>
    <w:rsid w:val="00BE0D33"/>
    <w:rsid w:val="00BE0F70"/>
    <w:rsid w:val="00BE27A9"/>
    <w:rsid w:val="00BE29F5"/>
    <w:rsid w:val="00BE4724"/>
    <w:rsid w:val="00BF2DA4"/>
    <w:rsid w:val="00BF6FD6"/>
    <w:rsid w:val="00BF7386"/>
    <w:rsid w:val="00C00480"/>
    <w:rsid w:val="00C117EF"/>
    <w:rsid w:val="00C127B8"/>
    <w:rsid w:val="00C1285A"/>
    <w:rsid w:val="00C13660"/>
    <w:rsid w:val="00C1468F"/>
    <w:rsid w:val="00C14FEC"/>
    <w:rsid w:val="00C20689"/>
    <w:rsid w:val="00C217CE"/>
    <w:rsid w:val="00C22AAB"/>
    <w:rsid w:val="00C246E8"/>
    <w:rsid w:val="00C25F52"/>
    <w:rsid w:val="00C26CEA"/>
    <w:rsid w:val="00C27549"/>
    <w:rsid w:val="00C343F9"/>
    <w:rsid w:val="00C35292"/>
    <w:rsid w:val="00C36940"/>
    <w:rsid w:val="00C40554"/>
    <w:rsid w:val="00C42D6E"/>
    <w:rsid w:val="00C46CE2"/>
    <w:rsid w:val="00C5147C"/>
    <w:rsid w:val="00C514B7"/>
    <w:rsid w:val="00C5285F"/>
    <w:rsid w:val="00C53DB0"/>
    <w:rsid w:val="00C6215F"/>
    <w:rsid w:val="00C64107"/>
    <w:rsid w:val="00C654B2"/>
    <w:rsid w:val="00C656FE"/>
    <w:rsid w:val="00C70061"/>
    <w:rsid w:val="00C723F3"/>
    <w:rsid w:val="00C745C9"/>
    <w:rsid w:val="00C74D86"/>
    <w:rsid w:val="00C76BAF"/>
    <w:rsid w:val="00C77755"/>
    <w:rsid w:val="00C805EF"/>
    <w:rsid w:val="00C806D3"/>
    <w:rsid w:val="00C80970"/>
    <w:rsid w:val="00C81297"/>
    <w:rsid w:val="00C823B7"/>
    <w:rsid w:val="00C905A6"/>
    <w:rsid w:val="00C91D8B"/>
    <w:rsid w:val="00C93FE3"/>
    <w:rsid w:val="00C9426B"/>
    <w:rsid w:val="00C95F03"/>
    <w:rsid w:val="00C96CAC"/>
    <w:rsid w:val="00CA17A7"/>
    <w:rsid w:val="00CA5607"/>
    <w:rsid w:val="00CA581F"/>
    <w:rsid w:val="00CB0F02"/>
    <w:rsid w:val="00CB3757"/>
    <w:rsid w:val="00CB4E49"/>
    <w:rsid w:val="00CB5CE3"/>
    <w:rsid w:val="00CC197E"/>
    <w:rsid w:val="00CC4180"/>
    <w:rsid w:val="00CC7F7A"/>
    <w:rsid w:val="00CD0ADB"/>
    <w:rsid w:val="00CD10B8"/>
    <w:rsid w:val="00CD2564"/>
    <w:rsid w:val="00CD34A4"/>
    <w:rsid w:val="00CD3873"/>
    <w:rsid w:val="00CD4D35"/>
    <w:rsid w:val="00CD6057"/>
    <w:rsid w:val="00CE0FDA"/>
    <w:rsid w:val="00CE1D1B"/>
    <w:rsid w:val="00CE1E78"/>
    <w:rsid w:val="00CE2960"/>
    <w:rsid w:val="00CE335F"/>
    <w:rsid w:val="00CE3B8C"/>
    <w:rsid w:val="00CE42A5"/>
    <w:rsid w:val="00CE5248"/>
    <w:rsid w:val="00CE6F08"/>
    <w:rsid w:val="00CF0F95"/>
    <w:rsid w:val="00CF4C0F"/>
    <w:rsid w:val="00CF4E76"/>
    <w:rsid w:val="00CF55C0"/>
    <w:rsid w:val="00D059C9"/>
    <w:rsid w:val="00D06032"/>
    <w:rsid w:val="00D07A42"/>
    <w:rsid w:val="00D07B14"/>
    <w:rsid w:val="00D11547"/>
    <w:rsid w:val="00D15544"/>
    <w:rsid w:val="00D155B8"/>
    <w:rsid w:val="00D176DD"/>
    <w:rsid w:val="00D20BEE"/>
    <w:rsid w:val="00D21385"/>
    <w:rsid w:val="00D2441D"/>
    <w:rsid w:val="00D3066C"/>
    <w:rsid w:val="00D30973"/>
    <w:rsid w:val="00D31B9D"/>
    <w:rsid w:val="00D32B8E"/>
    <w:rsid w:val="00D331DD"/>
    <w:rsid w:val="00D33321"/>
    <w:rsid w:val="00D364A1"/>
    <w:rsid w:val="00D366AF"/>
    <w:rsid w:val="00D4308B"/>
    <w:rsid w:val="00D4710A"/>
    <w:rsid w:val="00D51BC0"/>
    <w:rsid w:val="00D526D7"/>
    <w:rsid w:val="00D52D15"/>
    <w:rsid w:val="00D53379"/>
    <w:rsid w:val="00D5602D"/>
    <w:rsid w:val="00D649EF"/>
    <w:rsid w:val="00D64FD9"/>
    <w:rsid w:val="00D65D1B"/>
    <w:rsid w:val="00D65D5B"/>
    <w:rsid w:val="00D675CC"/>
    <w:rsid w:val="00D70AEE"/>
    <w:rsid w:val="00D70E61"/>
    <w:rsid w:val="00D720CF"/>
    <w:rsid w:val="00D72EE6"/>
    <w:rsid w:val="00D74985"/>
    <w:rsid w:val="00D75C6D"/>
    <w:rsid w:val="00D767B2"/>
    <w:rsid w:val="00D802A8"/>
    <w:rsid w:val="00D81B05"/>
    <w:rsid w:val="00D81F9D"/>
    <w:rsid w:val="00D83425"/>
    <w:rsid w:val="00D835DB"/>
    <w:rsid w:val="00D866A4"/>
    <w:rsid w:val="00D90716"/>
    <w:rsid w:val="00D91227"/>
    <w:rsid w:val="00D924DB"/>
    <w:rsid w:val="00D955D4"/>
    <w:rsid w:val="00D97C44"/>
    <w:rsid w:val="00DA5564"/>
    <w:rsid w:val="00DB2242"/>
    <w:rsid w:val="00DB3028"/>
    <w:rsid w:val="00DB36F8"/>
    <w:rsid w:val="00DB4918"/>
    <w:rsid w:val="00DB70B8"/>
    <w:rsid w:val="00DC2E29"/>
    <w:rsid w:val="00DC3600"/>
    <w:rsid w:val="00DC3836"/>
    <w:rsid w:val="00DC7BEC"/>
    <w:rsid w:val="00DC7E80"/>
    <w:rsid w:val="00DD163F"/>
    <w:rsid w:val="00DD1D5C"/>
    <w:rsid w:val="00DD2AE2"/>
    <w:rsid w:val="00DD34A0"/>
    <w:rsid w:val="00DD6AEF"/>
    <w:rsid w:val="00DD6C8E"/>
    <w:rsid w:val="00DD6E87"/>
    <w:rsid w:val="00DE2F6F"/>
    <w:rsid w:val="00DE6644"/>
    <w:rsid w:val="00DF0F6F"/>
    <w:rsid w:val="00DF131B"/>
    <w:rsid w:val="00DF16F7"/>
    <w:rsid w:val="00DF3A71"/>
    <w:rsid w:val="00DF41CC"/>
    <w:rsid w:val="00DF4E5E"/>
    <w:rsid w:val="00DF6934"/>
    <w:rsid w:val="00DF75F5"/>
    <w:rsid w:val="00E01AFE"/>
    <w:rsid w:val="00E04DF7"/>
    <w:rsid w:val="00E06C20"/>
    <w:rsid w:val="00E12294"/>
    <w:rsid w:val="00E1374B"/>
    <w:rsid w:val="00E13E81"/>
    <w:rsid w:val="00E14FA8"/>
    <w:rsid w:val="00E165BD"/>
    <w:rsid w:val="00E20A39"/>
    <w:rsid w:val="00E23A0A"/>
    <w:rsid w:val="00E25E7C"/>
    <w:rsid w:val="00E26BD2"/>
    <w:rsid w:val="00E3228F"/>
    <w:rsid w:val="00E33B12"/>
    <w:rsid w:val="00E36E40"/>
    <w:rsid w:val="00E40B0A"/>
    <w:rsid w:val="00E42445"/>
    <w:rsid w:val="00E4473B"/>
    <w:rsid w:val="00E46C75"/>
    <w:rsid w:val="00E50A1A"/>
    <w:rsid w:val="00E55F78"/>
    <w:rsid w:val="00E61537"/>
    <w:rsid w:val="00E627D5"/>
    <w:rsid w:val="00E709D4"/>
    <w:rsid w:val="00E71301"/>
    <w:rsid w:val="00E71CC1"/>
    <w:rsid w:val="00E72567"/>
    <w:rsid w:val="00E73162"/>
    <w:rsid w:val="00E75CCF"/>
    <w:rsid w:val="00E814B7"/>
    <w:rsid w:val="00E85C49"/>
    <w:rsid w:val="00E86790"/>
    <w:rsid w:val="00E87593"/>
    <w:rsid w:val="00E87BF6"/>
    <w:rsid w:val="00E920DC"/>
    <w:rsid w:val="00E9271A"/>
    <w:rsid w:val="00E943DF"/>
    <w:rsid w:val="00E95599"/>
    <w:rsid w:val="00E96343"/>
    <w:rsid w:val="00EA3E43"/>
    <w:rsid w:val="00EA5642"/>
    <w:rsid w:val="00EA6714"/>
    <w:rsid w:val="00EA7FA4"/>
    <w:rsid w:val="00EB2FA3"/>
    <w:rsid w:val="00EB371E"/>
    <w:rsid w:val="00EB4581"/>
    <w:rsid w:val="00EB71E1"/>
    <w:rsid w:val="00EB75EA"/>
    <w:rsid w:val="00EC0717"/>
    <w:rsid w:val="00EC16FB"/>
    <w:rsid w:val="00EC22C2"/>
    <w:rsid w:val="00EC302C"/>
    <w:rsid w:val="00EC33C8"/>
    <w:rsid w:val="00EC6D75"/>
    <w:rsid w:val="00EC7064"/>
    <w:rsid w:val="00EC7248"/>
    <w:rsid w:val="00ED2C57"/>
    <w:rsid w:val="00ED4CEC"/>
    <w:rsid w:val="00EE00F5"/>
    <w:rsid w:val="00EE2423"/>
    <w:rsid w:val="00EE257B"/>
    <w:rsid w:val="00EF0196"/>
    <w:rsid w:val="00EF0936"/>
    <w:rsid w:val="00EF1E79"/>
    <w:rsid w:val="00F0102D"/>
    <w:rsid w:val="00F01CB1"/>
    <w:rsid w:val="00F063FA"/>
    <w:rsid w:val="00F06D43"/>
    <w:rsid w:val="00F123B4"/>
    <w:rsid w:val="00F150CB"/>
    <w:rsid w:val="00F15EC6"/>
    <w:rsid w:val="00F178D3"/>
    <w:rsid w:val="00F23EDD"/>
    <w:rsid w:val="00F2709B"/>
    <w:rsid w:val="00F325E7"/>
    <w:rsid w:val="00F348C4"/>
    <w:rsid w:val="00F37489"/>
    <w:rsid w:val="00F4044C"/>
    <w:rsid w:val="00F4289E"/>
    <w:rsid w:val="00F43EF0"/>
    <w:rsid w:val="00F46CCC"/>
    <w:rsid w:val="00F4764E"/>
    <w:rsid w:val="00F524A9"/>
    <w:rsid w:val="00F54A44"/>
    <w:rsid w:val="00F60833"/>
    <w:rsid w:val="00F61C33"/>
    <w:rsid w:val="00F66ACD"/>
    <w:rsid w:val="00F66F76"/>
    <w:rsid w:val="00F72985"/>
    <w:rsid w:val="00F72AC5"/>
    <w:rsid w:val="00F74426"/>
    <w:rsid w:val="00F75FCC"/>
    <w:rsid w:val="00F76E07"/>
    <w:rsid w:val="00F77271"/>
    <w:rsid w:val="00F82310"/>
    <w:rsid w:val="00F83462"/>
    <w:rsid w:val="00F8365C"/>
    <w:rsid w:val="00F85449"/>
    <w:rsid w:val="00F862EA"/>
    <w:rsid w:val="00F86A58"/>
    <w:rsid w:val="00F87ECF"/>
    <w:rsid w:val="00F90B8B"/>
    <w:rsid w:val="00F9108F"/>
    <w:rsid w:val="00F94876"/>
    <w:rsid w:val="00F94D9D"/>
    <w:rsid w:val="00F95A9D"/>
    <w:rsid w:val="00F97E5E"/>
    <w:rsid w:val="00FA395F"/>
    <w:rsid w:val="00FA3A1A"/>
    <w:rsid w:val="00FA4E72"/>
    <w:rsid w:val="00FA5377"/>
    <w:rsid w:val="00FB46F5"/>
    <w:rsid w:val="00FB4E01"/>
    <w:rsid w:val="00FB72A5"/>
    <w:rsid w:val="00FC2F77"/>
    <w:rsid w:val="00FC5293"/>
    <w:rsid w:val="00FC653B"/>
    <w:rsid w:val="00FC73B5"/>
    <w:rsid w:val="00FD06EC"/>
    <w:rsid w:val="00FD0C02"/>
    <w:rsid w:val="00FD0E99"/>
    <w:rsid w:val="00FD362F"/>
    <w:rsid w:val="00FD3C64"/>
    <w:rsid w:val="00FD48D1"/>
    <w:rsid w:val="00FD7789"/>
    <w:rsid w:val="00FF12EC"/>
    <w:rsid w:val="00FF1DBF"/>
    <w:rsid w:val="00FF2FF7"/>
    <w:rsid w:val="00FF49EC"/>
    <w:rsid w:val="18958D0B"/>
    <w:rsid w:val="21135002"/>
    <w:rsid w:val="26B2D2AC"/>
    <w:rsid w:val="2D5DDCF9"/>
    <w:rsid w:val="3B75343F"/>
    <w:rsid w:val="3FE19F87"/>
    <w:rsid w:val="42B54985"/>
    <w:rsid w:val="5B97B91C"/>
    <w:rsid w:val="5DB5B281"/>
    <w:rsid w:val="69B1F3AC"/>
    <w:rsid w:val="744A91C0"/>
    <w:rsid w:val="79ADB7C8"/>
    <w:rsid w:val="7F65E652"/>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84B28A1"/>
  <w15:docId w15:val="{E378A195-0B4B-4EF6-B11D-E3BAC893D2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18"/>
        <w:szCs w:val="18"/>
        <w:lang w:val="en-NZ"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636DC"/>
    <w:pPr>
      <w:spacing w:line="288" w:lineRule="auto"/>
    </w:pPr>
  </w:style>
  <w:style w:type="paragraph" w:styleId="Heading1">
    <w:name w:val="heading 1"/>
    <w:basedOn w:val="Normal"/>
    <w:next w:val="Body"/>
    <w:link w:val="Heading1Char"/>
    <w:qFormat/>
    <w:rsid w:val="00BA47C7"/>
    <w:pPr>
      <w:keepNext/>
      <w:tabs>
        <w:tab w:val="left" w:pos="754"/>
      </w:tabs>
      <w:spacing w:before="480"/>
      <w:outlineLvl w:val="0"/>
    </w:pPr>
    <w:rPr>
      <w:rFonts w:asciiTheme="majorHAnsi" w:eastAsia="Times New Roman" w:hAnsiTheme="majorHAnsi" w:cs="Arial"/>
      <w:bCs/>
      <w:color w:val="3494BA" w:themeColor="accent1"/>
      <w:kern w:val="32"/>
      <w:sz w:val="32"/>
      <w:szCs w:val="40"/>
      <w:lang w:eastAsia="en-GB"/>
    </w:rPr>
  </w:style>
  <w:style w:type="paragraph" w:styleId="Heading2">
    <w:name w:val="heading 2"/>
    <w:basedOn w:val="Normal"/>
    <w:next w:val="Body"/>
    <w:link w:val="Heading2Char"/>
    <w:uiPriority w:val="99"/>
    <w:qFormat/>
    <w:rsid w:val="00BA47C7"/>
    <w:pPr>
      <w:keepNext/>
      <w:spacing w:before="360"/>
      <w:outlineLvl w:val="1"/>
    </w:pPr>
    <w:rPr>
      <w:rFonts w:asciiTheme="majorHAnsi" w:eastAsia="Times New Roman" w:hAnsiTheme="majorHAnsi" w:cs="Calibri"/>
      <w:bCs/>
      <w:iCs/>
      <w:color w:val="3494BA" w:themeColor="accent1"/>
      <w:sz w:val="26"/>
      <w:szCs w:val="32"/>
      <w:lang w:eastAsia="en-GB"/>
    </w:rPr>
  </w:style>
  <w:style w:type="paragraph" w:styleId="Heading3">
    <w:name w:val="heading 3"/>
    <w:basedOn w:val="Normal"/>
    <w:next w:val="Body"/>
    <w:link w:val="Heading3Char"/>
    <w:uiPriority w:val="99"/>
    <w:qFormat/>
    <w:rsid w:val="00BA47C7"/>
    <w:pPr>
      <w:keepNext/>
      <w:tabs>
        <w:tab w:val="left" w:pos="0"/>
      </w:tabs>
      <w:spacing w:before="240" w:after="0"/>
      <w:outlineLvl w:val="2"/>
    </w:pPr>
    <w:rPr>
      <w:rFonts w:asciiTheme="majorHAnsi" w:eastAsia="Times New Roman" w:hAnsiTheme="majorHAnsi" w:cs="Calibri"/>
      <w:bCs/>
      <w:color w:val="3494BA" w:themeColor="accent1"/>
      <w:sz w:val="20"/>
      <w:szCs w:val="26"/>
      <w:lang w:eastAsia="en-GB"/>
    </w:rPr>
  </w:style>
  <w:style w:type="paragraph" w:styleId="Heading4">
    <w:name w:val="heading 4"/>
    <w:basedOn w:val="Body"/>
    <w:next w:val="Normal"/>
    <w:link w:val="Heading4Char"/>
    <w:uiPriority w:val="99"/>
    <w:qFormat/>
    <w:rsid w:val="000F64DE"/>
    <w:pPr>
      <w:keepNext/>
      <w:outlineLvl w:val="3"/>
    </w:pPr>
    <w:rPr>
      <w:rFonts w:asciiTheme="majorHAnsi" w:hAnsiTheme="majorHAnsi"/>
      <w:b/>
      <w:color w:val="7F7F7F"/>
      <w:sz w:val="24"/>
    </w:rPr>
  </w:style>
  <w:style w:type="paragraph" w:styleId="Heading5">
    <w:name w:val="heading 5"/>
    <w:basedOn w:val="Normal"/>
    <w:next w:val="Normal"/>
    <w:link w:val="Heading5Char"/>
    <w:uiPriority w:val="9"/>
    <w:semiHidden/>
    <w:unhideWhenUsed/>
    <w:qFormat/>
    <w:rsid w:val="000F64DE"/>
    <w:pPr>
      <w:keepNext/>
      <w:keepLines/>
      <w:spacing w:before="40" w:after="0"/>
      <w:outlineLvl w:val="4"/>
    </w:pPr>
    <w:rPr>
      <w:rFonts w:asciiTheme="majorHAnsi" w:eastAsiaTheme="majorEastAsia" w:hAnsiTheme="majorHAnsi" w:cstheme="majorBidi"/>
      <w:color w:val="276E8B"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Minorheading1">
    <w:name w:val="Minor heading 1"/>
    <w:basedOn w:val="Normal"/>
    <w:next w:val="Body"/>
    <w:qFormat/>
    <w:rsid w:val="002D4FEE"/>
    <w:pPr>
      <w:keepNext/>
      <w:spacing w:before="240" w:after="120"/>
    </w:pPr>
    <w:rPr>
      <w:b/>
      <w:color w:val="262626" w:themeColor="text1" w:themeTint="D9"/>
      <w:sz w:val="22"/>
      <w:szCs w:val="28"/>
    </w:rPr>
  </w:style>
  <w:style w:type="character" w:customStyle="1" w:styleId="Heading1Char">
    <w:name w:val="Heading 1 Char"/>
    <w:basedOn w:val="DefaultParagraphFont"/>
    <w:link w:val="Heading1"/>
    <w:rsid w:val="00BA47C7"/>
    <w:rPr>
      <w:rFonts w:asciiTheme="majorHAnsi" w:eastAsia="Times New Roman" w:hAnsiTheme="majorHAnsi" w:cs="Arial"/>
      <w:bCs/>
      <w:color w:val="3494BA" w:themeColor="accent1"/>
      <w:kern w:val="32"/>
      <w:sz w:val="32"/>
      <w:szCs w:val="40"/>
      <w:lang w:eastAsia="en-GB"/>
    </w:rPr>
  </w:style>
  <w:style w:type="character" w:customStyle="1" w:styleId="Heading2Char">
    <w:name w:val="Heading 2 Char"/>
    <w:basedOn w:val="DefaultParagraphFont"/>
    <w:link w:val="Heading2"/>
    <w:uiPriority w:val="99"/>
    <w:rsid w:val="00BA47C7"/>
    <w:rPr>
      <w:rFonts w:asciiTheme="majorHAnsi" w:eastAsia="Times New Roman" w:hAnsiTheme="majorHAnsi" w:cs="Calibri"/>
      <w:bCs/>
      <w:iCs/>
      <w:color w:val="3494BA" w:themeColor="accent1"/>
      <w:sz w:val="26"/>
      <w:szCs w:val="32"/>
      <w:lang w:eastAsia="en-GB"/>
    </w:rPr>
  </w:style>
  <w:style w:type="character" w:customStyle="1" w:styleId="Heading3Char">
    <w:name w:val="Heading 3 Char"/>
    <w:basedOn w:val="DefaultParagraphFont"/>
    <w:link w:val="Heading3"/>
    <w:uiPriority w:val="99"/>
    <w:rsid w:val="00BA47C7"/>
    <w:rPr>
      <w:rFonts w:asciiTheme="majorHAnsi" w:eastAsia="Times New Roman" w:hAnsiTheme="majorHAnsi" w:cs="Calibri"/>
      <w:bCs/>
      <w:color w:val="3494BA" w:themeColor="accent1"/>
      <w:sz w:val="20"/>
      <w:szCs w:val="26"/>
      <w:lang w:eastAsia="en-GB"/>
    </w:rPr>
  </w:style>
  <w:style w:type="paragraph" w:styleId="Title">
    <w:name w:val="Title"/>
    <w:basedOn w:val="Normal"/>
    <w:next w:val="Normal"/>
    <w:link w:val="TitleChar"/>
    <w:uiPriority w:val="10"/>
    <w:qFormat/>
    <w:rsid w:val="004A2BA5"/>
    <w:pPr>
      <w:pBdr>
        <w:bottom w:val="single" w:sz="8" w:space="4" w:color="3494BA" w:themeColor="accent1"/>
      </w:pBdr>
      <w:spacing w:after="300" w:line="240" w:lineRule="auto"/>
      <w:contextualSpacing/>
    </w:pPr>
    <w:rPr>
      <w:rFonts w:asciiTheme="majorHAnsi" w:eastAsiaTheme="majorEastAsia" w:hAnsiTheme="majorHAnsi" w:cstheme="majorBidi"/>
      <w:color w:val="292733" w:themeColor="text2" w:themeShade="BF"/>
      <w:spacing w:val="5"/>
      <w:kern w:val="28"/>
      <w:sz w:val="36"/>
      <w:szCs w:val="52"/>
    </w:rPr>
  </w:style>
  <w:style w:type="character" w:customStyle="1" w:styleId="TitleChar">
    <w:name w:val="Title Char"/>
    <w:basedOn w:val="DefaultParagraphFont"/>
    <w:link w:val="Title"/>
    <w:uiPriority w:val="10"/>
    <w:rsid w:val="004A2BA5"/>
    <w:rPr>
      <w:rFonts w:asciiTheme="majorHAnsi" w:eastAsiaTheme="majorEastAsia" w:hAnsiTheme="majorHAnsi" w:cstheme="majorBidi"/>
      <w:color w:val="292733" w:themeColor="text2" w:themeShade="BF"/>
      <w:spacing w:val="5"/>
      <w:kern w:val="28"/>
      <w:sz w:val="36"/>
      <w:szCs w:val="52"/>
    </w:rPr>
  </w:style>
  <w:style w:type="paragraph" w:styleId="Subtitle">
    <w:name w:val="Subtitle"/>
    <w:basedOn w:val="Normal"/>
    <w:next w:val="Normal"/>
    <w:link w:val="SubtitleChar"/>
    <w:uiPriority w:val="11"/>
    <w:qFormat/>
    <w:rsid w:val="007E62E6"/>
    <w:pPr>
      <w:numPr>
        <w:ilvl w:val="1"/>
      </w:numPr>
      <w:jc w:val="right"/>
    </w:pPr>
    <w:rPr>
      <w:rFonts w:asciiTheme="majorHAnsi" w:eastAsiaTheme="majorEastAsia" w:hAnsiTheme="majorHAnsi" w:cstheme="majorBidi"/>
      <w:i/>
      <w:iCs/>
      <w:color w:val="3494BA" w:themeColor="accent1"/>
      <w:spacing w:val="10"/>
      <w:sz w:val="24"/>
      <w:szCs w:val="24"/>
    </w:rPr>
  </w:style>
  <w:style w:type="character" w:customStyle="1" w:styleId="SubtitleChar">
    <w:name w:val="Subtitle Char"/>
    <w:basedOn w:val="DefaultParagraphFont"/>
    <w:link w:val="Subtitle"/>
    <w:uiPriority w:val="11"/>
    <w:rsid w:val="007E62E6"/>
    <w:rPr>
      <w:rFonts w:asciiTheme="majorHAnsi" w:eastAsiaTheme="majorEastAsia" w:hAnsiTheme="majorHAnsi" w:cstheme="majorBidi"/>
      <w:i/>
      <w:iCs/>
      <w:color w:val="3494BA" w:themeColor="accent1"/>
      <w:spacing w:val="10"/>
      <w:sz w:val="24"/>
      <w:szCs w:val="24"/>
    </w:rPr>
  </w:style>
  <w:style w:type="paragraph" w:styleId="NoSpacing">
    <w:name w:val="No Spacing"/>
    <w:link w:val="NoSpacingChar"/>
    <w:uiPriority w:val="1"/>
    <w:qFormat/>
    <w:rsid w:val="00035CD2"/>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035CD2"/>
    <w:rPr>
      <w:rFonts w:eastAsiaTheme="minorEastAsia"/>
      <w:lang w:val="en-US"/>
    </w:rPr>
  </w:style>
  <w:style w:type="paragraph" w:styleId="BalloonText">
    <w:name w:val="Balloon Text"/>
    <w:basedOn w:val="Normal"/>
    <w:link w:val="BalloonTextChar"/>
    <w:uiPriority w:val="99"/>
    <w:semiHidden/>
    <w:unhideWhenUsed/>
    <w:rsid w:val="00035CD2"/>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035CD2"/>
    <w:rPr>
      <w:rFonts w:ascii="Tahoma" w:hAnsi="Tahoma" w:cs="Tahoma"/>
      <w:sz w:val="16"/>
      <w:szCs w:val="16"/>
    </w:rPr>
  </w:style>
  <w:style w:type="character" w:styleId="PlaceholderText">
    <w:name w:val="Placeholder Text"/>
    <w:basedOn w:val="DefaultParagraphFont"/>
    <w:uiPriority w:val="99"/>
    <w:semiHidden/>
    <w:rsid w:val="007E62E6"/>
    <w:rPr>
      <w:color w:val="808080"/>
    </w:rPr>
  </w:style>
  <w:style w:type="paragraph" w:styleId="Header">
    <w:name w:val="header"/>
    <w:basedOn w:val="Normal"/>
    <w:link w:val="HeaderChar"/>
    <w:uiPriority w:val="99"/>
    <w:unhideWhenUsed/>
    <w:rsid w:val="005D6363"/>
    <w:pPr>
      <w:tabs>
        <w:tab w:val="center" w:pos="4513"/>
        <w:tab w:val="right" w:pos="9026"/>
      </w:tabs>
      <w:spacing w:after="0" w:line="240" w:lineRule="auto"/>
    </w:pPr>
  </w:style>
  <w:style w:type="character" w:customStyle="1" w:styleId="HeaderChar">
    <w:name w:val="Header Char"/>
    <w:basedOn w:val="DefaultParagraphFont"/>
    <w:link w:val="Header"/>
    <w:uiPriority w:val="99"/>
    <w:rsid w:val="005D6363"/>
  </w:style>
  <w:style w:type="paragraph" w:styleId="Footer">
    <w:name w:val="footer"/>
    <w:basedOn w:val="Normal"/>
    <w:link w:val="FooterChar"/>
    <w:uiPriority w:val="99"/>
    <w:unhideWhenUsed/>
    <w:rsid w:val="005D6363"/>
    <w:pPr>
      <w:tabs>
        <w:tab w:val="center" w:pos="4513"/>
        <w:tab w:val="right" w:pos="9026"/>
      </w:tabs>
      <w:spacing w:after="0" w:line="240" w:lineRule="auto"/>
    </w:pPr>
  </w:style>
  <w:style w:type="character" w:customStyle="1" w:styleId="FooterChar">
    <w:name w:val="Footer Char"/>
    <w:basedOn w:val="DefaultParagraphFont"/>
    <w:link w:val="Footer"/>
    <w:uiPriority w:val="99"/>
    <w:rsid w:val="005D6363"/>
  </w:style>
  <w:style w:type="table" w:styleId="TableGrid">
    <w:name w:val="Table Grid"/>
    <w:basedOn w:val="TableNormal"/>
    <w:uiPriority w:val="99"/>
    <w:rsid w:val="004574D7"/>
    <w:pPr>
      <w:spacing w:after="0" w:line="240" w:lineRule="auto"/>
    </w:pPr>
    <w:rPr>
      <w:rFonts w:ascii="Times New Roman" w:eastAsia="Times New Roman" w:hAnsi="Times New Roman" w:cs="Times New Roman"/>
      <w:lang w:eastAsia="en-NZ"/>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styleId="PageNumber">
    <w:name w:val="page number"/>
    <w:basedOn w:val="DefaultParagraphFont"/>
    <w:uiPriority w:val="99"/>
    <w:rsid w:val="00E87593"/>
    <w:rPr>
      <w:rFonts w:asciiTheme="majorHAnsi" w:hAnsiTheme="majorHAnsi"/>
      <w:color w:val="FFFFFF" w:themeColor="background1"/>
      <w:sz w:val="20"/>
    </w:rPr>
  </w:style>
  <w:style w:type="paragraph" w:customStyle="1" w:styleId="Appendixbody">
    <w:name w:val="Appendix body"/>
    <w:basedOn w:val="Normal"/>
    <w:qFormat/>
    <w:rsid w:val="004574D7"/>
    <w:pPr>
      <w:spacing w:before="240" w:after="240" w:line="252" w:lineRule="auto"/>
      <w:jc w:val="both"/>
    </w:pPr>
    <w:rPr>
      <w:rFonts w:ascii="Calibri" w:eastAsia="Times New Roman" w:hAnsi="Calibri" w:cs="Times New Roman"/>
      <w:szCs w:val="24"/>
      <w:lang w:eastAsia="en-GB"/>
    </w:rPr>
  </w:style>
  <w:style w:type="paragraph" w:customStyle="1" w:styleId="Appendixbullet">
    <w:name w:val="Appendix bullet"/>
    <w:basedOn w:val="Normal"/>
    <w:qFormat/>
    <w:rsid w:val="004574D7"/>
    <w:pPr>
      <w:numPr>
        <w:numId w:val="1"/>
      </w:numPr>
      <w:spacing w:before="240" w:after="240" w:line="252" w:lineRule="auto"/>
      <w:jc w:val="both"/>
    </w:pPr>
    <w:rPr>
      <w:rFonts w:ascii="Calibri" w:eastAsia="Times New Roman" w:hAnsi="Calibri" w:cs="Arial"/>
      <w:szCs w:val="24"/>
    </w:rPr>
  </w:style>
  <w:style w:type="paragraph" w:customStyle="1" w:styleId="Appendixsubheading">
    <w:name w:val="Appendix subheading"/>
    <w:basedOn w:val="Normal"/>
    <w:qFormat/>
    <w:rsid w:val="004574D7"/>
    <w:pPr>
      <w:spacing w:before="240" w:after="240" w:line="252" w:lineRule="auto"/>
      <w:jc w:val="both"/>
    </w:pPr>
    <w:rPr>
      <w:rFonts w:ascii="Century Gothic" w:eastAsia="Times New Roman" w:hAnsi="Century Gothic" w:cs="Times New Roman"/>
      <w:color w:val="7F7F7F"/>
      <w:sz w:val="32"/>
      <w:szCs w:val="32"/>
      <w:lang w:eastAsia="en-GB"/>
    </w:rPr>
  </w:style>
  <w:style w:type="paragraph" w:customStyle="1" w:styleId="Body">
    <w:name w:val="Body"/>
    <w:basedOn w:val="Normal"/>
    <w:link w:val="BodyChar"/>
    <w:uiPriority w:val="99"/>
    <w:qFormat/>
    <w:rsid w:val="00BA47C7"/>
    <w:pPr>
      <w:jc w:val="both"/>
    </w:pPr>
    <w:rPr>
      <w:rFonts w:ascii="Arial" w:eastAsia="Times New Roman" w:hAnsi="Arial" w:cs="Arial"/>
      <w:szCs w:val="24"/>
      <w:lang w:eastAsia="en-GB"/>
    </w:rPr>
  </w:style>
  <w:style w:type="paragraph" w:customStyle="1" w:styleId="Bullet1">
    <w:name w:val="Bullet 1"/>
    <w:basedOn w:val="Normal"/>
    <w:uiPriority w:val="99"/>
    <w:rsid w:val="007B3756"/>
    <w:pPr>
      <w:numPr>
        <w:numId w:val="2"/>
      </w:numPr>
      <w:tabs>
        <w:tab w:val="left" w:pos="1440"/>
      </w:tabs>
      <w:spacing w:before="240" w:after="240" w:line="252" w:lineRule="auto"/>
      <w:jc w:val="both"/>
    </w:pPr>
    <w:rPr>
      <w:rFonts w:eastAsia="Times New Roman" w:cs="Times New Roman"/>
      <w:szCs w:val="24"/>
      <w:lang w:eastAsia="en-GB"/>
    </w:rPr>
  </w:style>
  <w:style w:type="paragraph" w:customStyle="1" w:styleId="Bullet2">
    <w:name w:val="Bullet 2"/>
    <w:basedOn w:val="Bullet1"/>
    <w:rsid w:val="004574D7"/>
    <w:pPr>
      <w:numPr>
        <w:numId w:val="3"/>
      </w:numPr>
    </w:pPr>
  </w:style>
  <w:style w:type="paragraph" w:customStyle="1" w:styleId="Bodybullet">
    <w:name w:val="Body bullet"/>
    <w:basedOn w:val="Body"/>
    <w:next w:val="TOC3"/>
    <w:uiPriority w:val="99"/>
    <w:rsid w:val="00434A42"/>
    <w:pPr>
      <w:numPr>
        <w:numId w:val="8"/>
      </w:numPr>
      <w:ind w:left="1468" w:hanging="357"/>
    </w:pPr>
  </w:style>
  <w:style w:type="paragraph" w:styleId="TOC3">
    <w:name w:val="toc 3"/>
    <w:basedOn w:val="Normal"/>
    <w:next w:val="Normal"/>
    <w:autoRedefine/>
    <w:uiPriority w:val="39"/>
    <w:rsid w:val="009864BC"/>
    <w:pPr>
      <w:tabs>
        <w:tab w:val="left" w:pos="658"/>
        <w:tab w:val="right" w:pos="6615"/>
      </w:tabs>
      <w:spacing w:before="40" w:after="40" w:line="252" w:lineRule="auto"/>
      <w:ind w:left="658" w:right="1066"/>
      <w:jc w:val="both"/>
    </w:pPr>
    <w:rPr>
      <w:rFonts w:eastAsia="Times New Roman" w:cs="Times New Roman"/>
      <w:szCs w:val="24"/>
      <w:lang w:eastAsia="en-GB"/>
    </w:rPr>
  </w:style>
  <w:style w:type="paragraph" w:customStyle="1" w:styleId="Bodybulletsingleline">
    <w:name w:val="Body bullet single line"/>
    <w:basedOn w:val="Bodybullet"/>
    <w:uiPriority w:val="99"/>
    <w:rsid w:val="001E28AF"/>
    <w:pPr>
      <w:contextualSpacing/>
    </w:pPr>
  </w:style>
  <w:style w:type="paragraph" w:customStyle="1" w:styleId="Bodybulletunderline">
    <w:name w:val="Body bullet underline"/>
    <w:basedOn w:val="Bodybullet"/>
    <w:uiPriority w:val="99"/>
    <w:rsid w:val="004574D7"/>
    <w:pPr>
      <w:numPr>
        <w:numId w:val="0"/>
      </w:numPr>
    </w:pPr>
    <w:rPr>
      <w:u w:val="single"/>
    </w:rPr>
  </w:style>
  <w:style w:type="paragraph" w:customStyle="1" w:styleId="Bodyquote">
    <w:name w:val="Body quote"/>
    <w:basedOn w:val="Body"/>
    <w:uiPriority w:val="99"/>
    <w:rsid w:val="004574D7"/>
    <w:pPr>
      <w:ind w:left="1440" w:right="657"/>
    </w:pPr>
    <w:rPr>
      <w:i/>
    </w:rPr>
  </w:style>
  <w:style w:type="paragraph" w:styleId="BodyText">
    <w:name w:val="Body Text"/>
    <w:basedOn w:val="Normal"/>
    <w:link w:val="BodyTextChar"/>
    <w:uiPriority w:val="99"/>
    <w:rsid w:val="004574D7"/>
    <w:pPr>
      <w:spacing w:before="240" w:after="120" w:line="252" w:lineRule="auto"/>
      <w:jc w:val="both"/>
    </w:pPr>
    <w:rPr>
      <w:rFonts w:ascii="Arial Narrow" w:eastAsia="Times New Roman" w:hAnsi="Arial Narrow" w:cs="Times New Roman"/>
      <w:szCs w:val="24"/>
      <w:lang w:eastAsia="en-GB"/>
    </w:rPr>
  </w:style>
  <w:style w:type="character" w:customStyle="1" w:styleId="BodyTextChar">
    <w:name w:val="Body Text Char"/>
    <w:basedOn w:val="DefaultParagraphFont"/>
    <w:link w:val="BodyText"/>
    <w:uiPriority w:val="99"/>
    <w:rsid w:val="004574D7"/>
    <w:rPr>
      <w:rFonts w:ascii="Arial Narrow" w:eastAsia="Times New Roman" w:hAnsi="Arial Narrow" w:cs="Times New Roman"/>
      <w:szCs w:val="24"/>
      <w:lang w:eastAsia="en-GB"/>
    </w:rPr>
  </w:style>
  <w:style w:type="paragraph" w:styleId="BodyTextIndent2">
    <w:name w:val="Body Text Indent 2"/>
    <w:basedOn w:val="Normal"/>
    <w:link w:val="BodyTextIndent2Char"/>
    <w:rsid w:val="004574D7"/>
    <w:pPr>
      <w:tabs>
        <w:tab w:val="left" w:pos="720"/>
        <w:tab w:val="left" w:pos="1440"/>
        <w:tab w:val="left" w:pos="2520"/>
        <w:tab w:val="left" w:pos="4680"/>
        <w:tab w:val="left" w:pos="5040"/>
      </w:tabs>
      <w:spacing w:after="0" w:line="360" w:lineRule="auto"/>
      <w:ind w:left="720" w:hanging="720"/>
      <w:jc w:val="both"/>
    </w:pPr>
    <w:rPr>
      <w:rFonts w:ascii="Arial" w:eastAsia="Times New Roman" w:hAnsi="Arial" w:cs="Times New Roman"/>
      <w:szCs w:val="24"/>
    </w:rPr>
  </w:style>
  <w:style w:type="character" w:customStyle="1" w:styleId="BodyTextIndent2Char">
    <w:name w:val="Body Text Indent 2 Char"/>
    <w:basedOn w:val="DefaultParagraphFont"/>
    <w:link w:val="BodyTextIndent2"/>
    <w:rsid w:val="004574D7"/>
    <w:rPr>
      <w:rFonts w:ascii="Arial" w:eastAsia="Times New Roman" w:hAnsi="Arial" w:cs="Times New Roman"/>
      <w:szCs w:val="24"/>
    </w:rPr>
  </w:style>
  <w:style w:type="paragraph" w:customStyle="1" w:styleId="Bodyunnumbered">
    <w:name w:val="Body unnumbered"/>
    <w:basedOn w:val="Body"/>
    <w:uiPriority w:val="99"/>
    <w:rsid w:val="00F90B8B"/>
  </w:style>
  <w:style w:type="paragraph" w:styleId="Caption">
    <w:name w:val="caption"/>
    <w:basedOn w:val="Normal"/>
    <w:next w:val="Normal"/>
    <w:uiPriority w:val="99"/>
    <w:qFormat/>
    <w:rsid w:val="00A32B72"/>
    <w:pPr>
      <w:spacing w:after="360" w:line="252" w:lineRule="auto"/>
    </w:pPr>
    <w:rPr>
      <w:rFonts w:eastAsia="Times New Roman" w:cs="Times New Roman"/>
      <w:bCs/>
      <w:lang w:eastAsia="en-GB"/>
    </w:rPr>
  </w:style>
  <w:style w:type="paragraph" w:customStyle="1" w:styleId="Captionindent">
    <w:name w:val="Caption indent"/>
    <w:basedOn w:val="Caption"/>
    <w:uiPriority w:val="99"/>
    <w:rsid w:val="00893EA8"/>
    <w:pPr>
      <w:ind w:left="754"/>
    </w:pPr>
  </w:style>
  <w:style w:type="paragraph" w:customStyle="1" w:styleId="Caption2">
    <w:name w:val="Caption2"/>
    <w:basedOn w:val="Caption"/>
    <w:uiPriority w:val="99"/>
    <w:rsid w:val="00147773"/>
    <w:rPr>
      <w:sz w:val="24"/>
      <w:szCs w:val="28"/>
    </w:rPr>
  </w:style>
  <w:style w:type="paragraph" w:customStyle="1" w:styleId="Caption2indent">
    <w:name w:val="Caption2 indent"/>
    <w:basedOn w:val="Caption2"/>
    <w:uiPriority w:val="99"/>
    <w:rsid w:val="004574D7"/>
    <w:pPr>
      <w:ind w:left="902"/>
    </w:pPr>
  </w:style>
  <w:style w:type="character" w:styleId="CommentReference">
    <w:name w:val="annotation reference"/>
    <w:basedOn w:val="DefaultParagraphFont"/>
    <w:uiPriority w:val="99"/>
    <w:rsid w:val="004574D7"/>
    <w:rPr>
      <w:rFonts w:cs="Times New Roman"/>
      <w:sz w:val="16"/>
      <w:szCs w:val="16"/>
    </w:rPr>
  </w:style>
  <w:style w:type="paragraph" w:styleId="CommentText">
    <w:name w:val="annotation text"/>
    <w:basedOn w:val="Normal"/>
    <w:link w:val="CommentTextChar"/>
    <w:uiPriority w:val="99"/>
    <w:rsid w:val="004574D7"/>
    <w:pPr>
      <w:spacing w:before="240" w:after="240" w:line="240" w:lineRule="auto"/>
      <w:jc w:val="both"/>
    </w:pPr>
    <w:rPr>
      <w:rFonts w:ascii="Arial Narrow" w:eastAsia="Times New Roman" w:hAnsi="Arial Narrow" w:cs="Times New Roman"/>
      <w:lang w:eastAsia="en-GB"/>
    </w:rPr>
  </w:style>
  <w:style w:type="character" w:customStyle="1" w:styleId="CommentTextChar">
    <w:name w:val="Comment Text Char"/>
    <w:basedOn w:val="DefaultParagraphFont"/>
    <w:link w:val="CommentText"/>
    <w:uiPriority w:val="99"/>
    <w:rsid w:val="004574D7"/>
    <w:rPr>
      <w:rFonts w:ascii="Arial Narrow" w:eastAsia="Times New Roman" w:hAnsi="Arial Narrow" w:cs="Times New Roman"/>
      <w:sz w:val="20"/>
      <w:szCs w:val="20"/>
      <w:lang w:eastAsia="en-GB"/>
    </w:rPr>
  </w:style>
  <w:style w:type="paragraph" w:styleId="CommentSubject">
    <w:name w:val="annotation subject"/>
    <w:basedOn w:val="CommentText"/>
    <w:next w:val="CommentText"/>
    <w:link w:val="CommentSubjectChar"/>
    <w:uiPriority w:val="99"/>
    <w:rsid w:val="004574D7"/>
    <w:rPr>
      <w:b/>
      <w:bCs/>
    </w:rPr>
  </w:style>
  <w:style w:type="character" w:customStyle="1" w:styleId="CommentSubjectChar">
    <w:name w:val="Comment Subject Char"/>
    <w:basedOn w:val="CommentTextChar"/>
    <w:link w:val="CommentSubject"/>
    <w:uiPriority w:val="99"/>
    <w:rsid w:val="004574D7"/>
    <w:rPr>
      <w:rFonts w:ascii="Arial Narrow" w:eastAsia="Times New Roman" w:hAnsi="Arial Narrow" w:cs="Times New Roman"/>
      <w:b/>
      <w:bCs/>
      <w:sz w:val="20"/>
      <w:szCs w:val="20"/>
      <w:lang w:eastAsia="en-GB"/>
    </w:rPr>
  </w:style>
  <w:style w:type="paragraph" w:customStyle="1" w:styleId="Contents">
    <w:name w:val="Contents"/>
    <w:basedOn w:val="Normal"/>
    <w:uiPriority w:val="99"/>
    <w:rsid w:val="004574D7"/>
    <w:pPr>
      <w:keepNext/>
      <w:tabs>
        <w:tab w:val="left" w:pos="900"/>
      </w:tabs>
      <w:spacing w:before="480" w:after="240" w:line="240" w:lineRule="auto"/>
      <w:ind w:left="900" w:hanging="900"/>
      <w:jc w:val="both"/>
    </w:pPr>
    <w:rPr>
      <w:rFonts w:ascii="Century Gothic" w:eastAsia="Times New Roman" w:hAnsi="Century Gothic" w:cstheme="minorHAnsi"/>
      <w:color w:val="999999"/>
      <w:sz w:val="40"/>
      <w:szCs w:val="40"/>
      <w:lang w:eastAsia="en-GB"/>
    </w:rPr>
  </w:style>
  <w:style w:type="character" w:styleId="FootnoteReference">
    <w:name w:val="footnote reference"/>
    <w:basedOn w:val="DefaultParagraphFont"/>
    <w:uiPriority w:val="99"/>
    <w:rsid w:val="004574D7"/>
    <w:rPr>
      <w:rFonts w:cs="Times New Roman"/>
      <w:vertAlign w:val="superscript"/>
    </w:rPr>
  </w:style>
  <w:style w:type="paragraph" w:styleId="FootnoteText">
    <w:name w:val="footnote text"/>
    <w:basedOn w:val="Normal"/>
    <w:link w:val="FootnoteTextChar"/>
    <w:uiPriority w:val="99"/>
    <w:rsid w:val="005C3F66"/>
    <w:pPr>
      <w:spacing w:after="0" w:line="240" w:lineRule="auto"/>
      <w:ind w:left="284" w:hanging="284"/>
    </w:pPr>
    <w:rPr>
      <w:rFonts w:eastAsia="Times New Roman" w:cs="Times New Roman"/>
      <w:sz w:val="16"/>
      <w:lang w:eastAsia="en-GB"/>
    </w:rPr>
  </w:style>
  <w:style w:type="character" w:customStyle="1" w:styleId="FootnoteTextChar">
    <w:name w:val="Footnote Text Char"/>
    <w:basedOn w:val="DefaultParagraphFont"/>
    <w:link w:val="FootnoteText"/>
    <w:uiPriority w:val="99"/>
    <w:rsid w:val="005C3F66"/>
    <w:rPr>
      <w:rFonts w:eastAsia="Times New Roman" w:cs="Times New Roman"/>
      <w:sz w:val="16"/>
      <w:lang w:eastAsia="en-GB"/>
    </w:rPr>
  </w:style>
  <w:style w:type="paragraph" w:customStyle="1" w:styleId="Heading1unnumbered">
    <w:name w:val="Heading 1 unnumbered"/>
    <w:basedOn w:val="Heading1"/>
    <w:uiPriority w:val="99"/>
    <w:rsid w:val="004574D7"/>
  </w:style>
  <w:style w:type="character" w:customStyle="1" w:styleId="Heading4Char">
    <w:name w:val="Heading 4 Char"/>
    <w:basedOn w:val="DefaultParagraphFont"/>
    <w:link w:val="Heading4"/>
    <w:uiPriority w:val="99"/>
    <w:rsid w:val="000F64DE"/>
    <w:rPr>
      <w:rFonts w:asciiTheme="majorHAnsi" w:eastAsia="Times New Roman" w:hAnsiTheme="majorHAnsi" w:cs="Times New Roman"/>
      <w:b/>
      <w:color w:val="7F7F7F"/>
      <w:sz w:val="24"/>
      <w:szCs w:val="24"/>
      <w:lang w:eastAsia="en-GB"/>
    </w:rPr>
  </w:style>
  <w:style w:type="paragraph" w:customStyle="1" w:styleId="Image">
    <w:name w:val="Image"/>
    <w:basedOn w:val="Body"/>
    <w:uiPriority w:val="99"/>
    <w:rsid w:val="00CD10B8"/>
    <w:pPr>
      <w:keepNext/>
      <w:spacing w:after="120"/>
      <w:jc w:val="left"/>
    </w:pPr>
    <w:rPr>
      <w:lang w:eastAsia="en-NZ"/>
    </w:rPr>
  </w:style>
  <w:style w:type="paragraph" w:customStyle="1" w:styleId="Imageindent">
    <w:name w:val="Image indent"/>
    <w:basedOn w:val="Image"/>
    <w:uiPriority w:val="99"/>
    <w:rsid w:val="00893EA8"/>
    <w:pPr>
      <w:ind w:left="754"/>
    </w:pPr>
  </w:style>
  <w:style w:type="paragraph" w:customStyle="1" w:styleId="Photograph">
    <w:name w:val="Photograph"/>
    <w:basedOn w:val="Body"/>
    <w:uiPriority w:val="99"/>
    <w:rsid w:val="004574D7"/>
    <w:pPr>
      <w:keepNext/>
      <w:ind w:left="902"/>
      <w:jc w:val="left"/>
    </w:pPr>
  </w:style>
  <w:style w:type="paragraph" w:customStyle="1" w:styleId="Stdparanumbered">
    <w:name w:val="Std para numbered"/>
    <w:rsid w:val="004574D7"/>
    <w:pPr>
      <w:keepLines/>
      <w:tabs>
        <w:tab w:val="num" w:pos="666"/>
        <w:tab w:val="left" w:pos="709"/>
      </w:tabs>
      <w:spacing w:before="240" w:after="240" w:line="240" w:lineRule="auto"/>
      <w:ind w:left="666" w:hanging="576"/>
      <w:jc w:val="both"/>
    </w:pPr>
    <w:rPr>
      <w:rFonts w:ascii="Arial Narrow" w:eastAsia="Times New Roman" w:hAnsi="Arial Narrow" w:cs="Times New Roman"/>
      <w:szCs w:val="24"/>
    </w:rPr>
  </w:style>
  <w:style w:type="paragraph" w:customStyle="1" w:styleId="Subheading">
    <w:name w:val="Subheading"/>
    <w:basedOn w:val="Body"/>
    <w:next w:val="Body"/>
    <w:qFormat/>
    <w:rsid w:val="004574D7"/>
    <w:pPr>
      <w:keepNext/>
      <w:spacing w:before="360"/>
      <w:jc w:val="left"/>
    </w:pPr>
    <w:rPr>
      <w:b/>
      <w:color w:val="7F7F7F" w:themeColor="text1" w:themeTint="80"/>
    </w:rPr>
  </w:style>
  <w:style w:type="paragraph" w:customStyle="1" w:styleId="Tabletext">
    <w:name w:val="Table text"/>
    <w:basedOn w:val="Bodyunnumbered"/>
    <w:uiPriority w:val="99"/>
    <w:rsid w:val="004574D7"/>
    <w:pPr>
      <w:spacing w:before="60" w:after="60" w:line="240" w:lineRule="auto"/>
      <w:jc w:val="left"/>
    </w:pPr>
    <w:rPr>
      <w:szCs w:val="20"/>
    </w:rPr>
  </w:style>
  <w:style w:type="paragraph" w:customStyle="1" w:styleId="Tablebullet">
    <w:name w:val="Table bullet"/>
    <w:basedOn w:val="Tabletext"/>
    <w:qFormat/>
    <w:rsid w:val="004574D7"/>
    <w:pPr>
      <w:numPr>
        <w:numId w:val="4"/>
      </w:numPr>
      <w:tabs>
        <w:tab w:val="left" w:pos="900"/>
      </w:tabs>
      <w:spacing w:before="0" w:after="240" w:line="288" w:lineRule="auto"/>
      <w:jc w:val="both"/>
    </w:pPr>
    <w:rPr>
      <w:rFonts w:eastAsia="Arial Unicode MS" w:cs="Arial Unicode MS"/>
      <w:sz w:val="20"/>
      <w:szCs w:val="24"/>
    </w:rPr>
  </w:style>
  <w:style w:type="paragraph" w:customStyle="1" w:styleId="Tablebulletindentsingleline">
    <w:name w:val="Table bullet indent single line"/>
    <w:basedOn w:val="Normal"/>
    <w:qFormat/>
    <w:rsid w:val="004574D7"/>
    <w:pPr>
      <w:numPr>
        <w:numId w:val="5"/>
      </w:numPr>
      <w:tabs>
        <w:tab w:val="left" w:pos="1133"/>
      </w:tabs>
      <w:spacing w:after="240"/>
      <w:contextualSpacing/>
      <w:jc w:val="both"/>
    </w:pPr>
    <w:rPr>
      <w:rFonts w:ascii="Arial" w:eastAsia="Arial Unicode MS" w:hAnsi="Arial" w:cs="Arial Unicode MS"/>
      <w:szCs w:val="24"/>
      <w:lang w:eastAsia="en-GB"/>
    </w:rPr>
  </w:style>
  <w:style w:type="paragraph" w:customStyle="1" w:styleId="Tableheading">
    <w:name w:val="Table heading"/>
    <w:basedOn w:val="Tabletext"/>
    <w:qFormat/>
    <w:rsid w:val="004574D7"/>
    <w:pPr>
      <w:tabs>
        <w:tab w:val="left" w:pos="900"/>
      </w:tabs>
      <w:spacing w:before="240" w:after="240" w:line="288" w:lineRule="auto"/>
      <w:jc w:val="both"/>
    </w:pPr>
    <w:rPr>
      <w:rFonts w:ascii="Century Gothic" w:eastAsia="Arial Unicode MS" w:hAnsi="Century Gothic" w:cs="Arial Unicode MS"/>
      <w:b/>
      <w:color w:val="3494BA" w:themeColor="accent1"/>
      <w:sz w:val="22"/>
      <w:szCs w:val="22"/>
    </w:rPr>
  </w:style>
  <w:style w:type="paragraph" w:styleId="TableofFigures">
    <w:name w:val="table of figures"/>
    <w:basedOn w:val="Normal"/>
    <w:next w:val="Normal"/>
    <w:autoRedefine/>
    <w:uiPriority w:val="99"/>
    <w:unhideWhenUsed/>
    <w:rsid w:val="001E696E"/>
    <w:pPr>
      <w:tabs>
        <w:tab w:val="right" w:pos="6617"/>
      </w:tabs>
      <w:spacing w:before="120" w:after="120" w:line="252" w:lineRule="auto"/>
      <w:ind w:left="658" w:right="686" w:hanging="658"/>
      <w:jc w:val="both"/>
    </w:pPr>
    <w:rPr>
      <w:rFonts w:eastAsia="Times New Roman" w:cstheme="minorHAnsi"/>
      <w:noProof/>
      <w:sz w:val="22"/>
      <w:szCs w:val="24"/>
      <w:lang w:eastAsia="en-GB"/>
    </w:rPr>
  </w:style>
  <w:style w:type="paragraph" w:styleId="TOC1">
    <w:name w:val="toc 1"/>
    <w:basedOn w:val="Normal"/>
    <w:next w:val="Normal"/>
    <w:autoRedefine/>
    <w:uiPriority w:val="39"/>
    <w:rsid w:val="0073064B"/>
    <w:pPr>
      <w:keepNext/>
      <w:tabs>
        <w:tab w:val="left" w:pos="660"/>
        <w:tab w:val="right" w:pos="6617"/>
      </w:tabs>
      <w:spacing w:before="180" w:after="60" w:line="252" w:lineRule="auto"/>
      <w:ind w:left="658" w:right="686" w:hanging="658"/>
    </w:pPr>
    <w:rPr>
      <w:rFonts w:eastAsia="Times New Roman" w:cs="Calibri"/>
      <w:noProof/>
      <w:color w:val="333333"/>
      <w:sz w:val="22"/>
      <w:szCs w:val="26"/>
      <w:lang w:eastAsia="en-GB"/>
    </w:rPr>
  </w:style>
  <w:style w:type="paragraph" w:styleId="TOC2">
    <w:name w:val="toc 2"/>
    <w:basedOn w:val="Normal"/>
    <w:next w:val="Normal"/>
    <w:autoRedefine/>
    <w:uiPriority w:val="39"/>
    <w:rsid w:val="009864BC"/>
    <w:pPr>
      <w:tabs>
        <w:tab w:val="left" w:pos="658"/>
        <w:tab w:val="right" w:pos="6617"/>
      </w:tabs>
      <w:spacing w:before="40" w:after="40" w:line="252" w:lineRule="auto"/>
      <w:ind w:left="658" w:right="686"/>
    </w:pPr>
    <w:rPr>
      <w:rFonts w:eastAsia="Times New Roman" w:cs="Calibri"/>
      <w:noProof/>
      <w:lang w:eastAsia="en-GB"/>
    </w:rPr>
  </w:style>
  <w:style w:type="character" w:customStyle="1" w:styleId="TOClabel">
    <w:name w:val="TOC label"/>
    <w:basedOn w:val="DefaultParagraphFont"/>
    <w:uiPriority w:val="99"/>
    <w:rsid w:val="004574D7"/>
    <w:rPr>
      <w:rFonts w:cs="Times New Roman"/>
      <w:sz w:val="26"/>
    </w:rPr>
  </w:style>
  <w:style w:type="character" w:styleId="Hyperlink">
    <w:name w:val="Hyperlink"/>
    <w:basedOn w:val="DefaultParagraphFont"/>
    <w:uiPriority w:val="99"/>
    <w:unhideWhenUsed/>
    <w:rsid w:val="009864BC"/>
    <w:rPr>
      <w:color w:val="3494BA" w:themeColor="hyperlink"/>
      <w:u w:val="single"/>
    </w:rPr>
  </w:style>
  <w:style w:type="paragraph" w:styleId="ListParagraph">
    <w:name w:val="List Paragraph"/>
    <w:basedOn w:val="Normal"/>
    <w:uiPriority w:val="1"/>
    <w:qFormat/>
    <w:rsid w:val="009C4840"/>
    <w:pPr>
      <w:ind w:left="720"/>
      <w:contextualSpacing/>
    </w:pPr>
  </w:style>
  <w:style w:type="paragraph" w:customStyle="1" w:styleId="Default">
    <w:name w:val="Default"/>
    <w:rsid w:val="00C46CE2"/>
    <w:pPr>
      <w:autoSpaceDE w:val="0"/>
      <w:autoSpaceDN w:val="0"/>
      <w:adjustRightInd w:val="0"/>
      <w:spacing w:after="0" w:line="240" w:lineRule="auto"/>
    </w:pPr>
    <w:rPr>
      <w:rFonts w:ascii="Calibri" w:hAnsi="Calibri" w:cs="Calibri"/>
      <w:color w:val="000000"/>
      <w:sz w:val="24"/>
      <w:szCs w:val="24"/>
    </w:rPr>
  </w:style>
  <w:style w:type="paragraph" w:styleId="EndnoteText">
    <w:name w:val="endnote text"/>
    <w:basedOn w:val="Normal"/>
    <w:link w:val="EndnoteTextChar"/>
    <w:uiPriority w:val="99"/>
    <w:semiHidden/>
    <w:unhideWhenUsed/>
    <w:rsid w:val="00D767B2"/>
    <w:pPr>
      <w:spacing w:after="0" w:line="240" w:lineRule="auto"/>
    </w:pPr>
    <w:rPr>
      <w:color w:val="000000" w:themeColor="text1"/>
    </w:rPr>
  </w:style>
  <w:style w:type="character" w:customStyle="1" w:styleId="EndnoteTextChar">
    <w:name w:val="Endnote Text Char"/>
    <w:basedOn w:val="DefaultParagraphFont"/>
    <w:link w:val="EndnoteText"/>
    <w:uiPriority w:val="99"/>
    <w:semiHidden/>
    <w:rsid w:val="00D767B2"/>
    <w:rPr>
      <w:color w:val="000000" w:themeColor="text1"/>
      <w:sz w:val="20"/>
      <w:szCs w:val="20"/>
    </w:rPr>
  </w:style>
  <w:style w:type="character" w:styleId="Strong">
    <w:name w:val="Strong"/>
    <w:basedOn w:val="DefaultParagraphFont"/>
    <w:uiPriority w:val="22"/>
    <w:qFormat/>
    <w:rsid w:val="00D767B2"/>
    <w:rPr>
      <w:b/>
      <w:bCs/>
      <w:color w:val="75BDA7" w:themeColor="accent3"/>
    </w:rPr>
  </w:style>
  <w:style w:type="character" w:styleId="Emphasis">
    <w:name w:val="Emphasis"/>
    <w:basedOn w:val="DefaultParagraphFont"/>
    <w:uiPriority w:val="20"/>
    <w:qFormat/>
    <w:rsid w:val="00D767B2"/>
    <w:rPr>
      <w:i/>
      <w:iCs/>
      <w:color w:val="75BDA7" w:themeColor="accent3"/>
    </w:rPr>
  </w:style>
  <w:style w:type="paragraph" w:customStyle="1" w:styleId="Body-keepwithnext">
    <w:name w:val="Body - keep with next"/>
    <w:basedOn w:val="Body"/>
    <w:next w:val="Body"/>
    <w:qFormat/>
    <w:rsid w:val="007B3756"/>
    <w:pPr>
      <w:keepNext/>
    </w:pPr>
  </w:style>
  <w:style w:type="paragraph" w:customStyle="1" w:styleId="Bodynumberedabc">
    <w:name w:val="Body numbered abc"/>
    <w:basedOn w:val="Body"/>
    <w:qFormat/>
    <w:rsid w:val="00F90B8B"/>
    <w:pPr>
      <w:numPr>
        <w:numId w:val="9"/>
      </w:numPr>
    </w:pPr>
  </w:style>
  <w:style w:type="character" w:customStyle="1" w:styleId="BodyChar">
    <w:name w:val="Body Char"/>
    <w:basedOn w:val="DefaultParagraphFont"/>
    <w:link w:val="Body"/>
    <w:uiPriority w:val="99"/>
    <w:rsid w:val="00BA47C7"/>
    <w:rPr>
      <w:rFonts w:ascii="Arial" w:eastAsia="Times New Roman" w:hAnsi="Arial" w:cs="Arial"/>
      <w:szCs w:val="24"/>
      <w:lang w:eastAsia="en-GB"/>
    </w:rPr>
  </w:style>
  <w:style w:type="numbering" w:customStyle="1" w:styleId="Style1">
    <w:name w:val="Style1"/>
    <w:uiPriority w:val="99"/>
    <w:rsid w:val="007B3756"/>
    <w:pPr>
      <w:numPr>
        <w:numId w:val="6"/>
      </w:numPr>
    </w:pPr>
  </w:style>
  <w:style w:type="numbering" w:customStyle="1" w:styleId="Style2">
    <w:name w:val="Style2"/>
    <w:uiPriority w:val="99"/>
    <w:rsid w:val="00E46C75"/>
    <w:pPr>
      <w:numPr>
        <w:numId w:val="7"/>
      </w:numPr>
    </w:pPr>
  </w:style>
  <w:style w:type="paragraph" w:customStyle="1" w:styleId="Bodyunnumberednospacing">
    <w:name w:val="Body unnumbered no spacing"/>
    <w:basedOn w:val="Bodyunnumbered"/>
    <w:qFormat/>
    <w:rsid w:val="002953BC"/>
    <w:pPr>
      <w:contextualSpacing/>
    </w:pPr>
  </w:style>
  <w:style w:type="character" w:styleId="UnresolvedMention">
    <w:name w:val="Unresolved Mention"/>
    <w:basedOn w:val="DefaultParagraphFont"/>
    <w:uiPriority w:val="99"/>
    <w:semiHidden/>
    <w:unhideWhenUsed/>
    <w:rsid w:val="00E75CCF"/>
    <w:rPr>
      <w:color w:val="605E5C"/>
      <w:shd w:val="clear" w:color="auto" w:fill="E1DFDD"/>
    </w:rPr>
  </w:style>
  <w:style w:type="table" w:customStyle="1" w:styleId="Tablenoborders">
    <w:name w:val="Table no borders"/>
    <w:basedOn w:val="TableNormal"/>
    <w:uiPriority w:val="99"/>
    <w:rsid w:val="00F325E7"/>
    <w:pPr>
      <w:spacing w:after="0" w:line="240" w:lineRule="auto"/>
    </w:pPr>
    <w:rPr>
      <w:sz w:val="22"/>
      <w:szCs w:val="22"/>
    </w:rPr>
    <w:tblPr/>
  </w:style>
  <w:style w:type="character" w:customStyle="1" w:styleId="Heading5Char">
    <w:name w:val="Heading 5 Char"/>
    <w:basedOn w:val="DefaultParagraphFont"/>
    <w:link w:val="Heading5"/>
    <w:uiPriority w:val="9"/>
    <w:semiHidden/>
    <w:rsid w:val="000F64DE"/>
    <w:rPr>
      <w:rFonts w:asciiTheme="majorHAnsi" w:eastAsiaTheme="majorEastAsia" w:hAnsiTheme="majorHAnsi" w:cstheme="majorBidi"/>
      <w:color w:val="276E8B" w:themeColor="accent1" w:themeShade="BF"/>
    </w:rPr>
  </w:style>
  <w:style w:type="paragraph" w:customStyle="1" w:styleId="Bodybulletindent">
    <w:name w:val="Body bullet indent"/>
    <w:basedOn w:val="Bodybullet"/>
    <w:qFormat/>
    <w:rsid w:val="00434A42"/>
    <w:pPr>
      <w:ind w:left="2160" w:hanging="360"/>
    </w:pPr>
  </w:style>
  <w:style w:type="table" w:styleId="TableGridLight">
    <w:name w:val="Grid Table Light"/>
    <w:basedOn w:val="TableNormal"/>
    <w:uiPriority w:val="40"/>
    <w:rsid w:val="00D07A42"/>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GridTable4-Accent1">
    <w:name w:val="Grid Table 4 Accent 1"/>
    <w:basedOn w:val="TableNormal"/>
    <w:uiPriority w:val="49"/>
    <w:rsid w:val="00CD10B8"/>
    <w:pPr>
      <w:spacing w:after="0" w:line="240" w:lineRule="auto"/>
    </w:pPr>
    <w:rPr>
      <w:sz w:val="22"/>
      <w:szCs w:val="22"/>
    </w:rPr>
    <w:tblPr>
      <w:tblStyleRowBandSize w:val="1"/>
      <w:tblStyleColBandSize w:val="1"/>
      <w:tblBorders>
        <w:top w:val="single" w:sz="4" w:space="0" w:color="7FC0DB" w:themeColor="accent1" w:themeTint="99"/>
        <w:left w:val="single" w:sz="4" w:space="0" w:color="7FC0DB" w:themeColor="accent1" w:themeTint="99"/>
        <w:bottom w:val="single" w:sz="4" w:space="0" w:color="7FC0DB" w:themeColor="accent1" w:themeTint="99"/>
        <w:right w:val="single" w:sz="4" w:space="0" w:color="7FC0DB" w:themeColor="accent1" w:themeTint="99"/>
        <w:insideH w:val="single" w:sz="4" w:space="0" w:color="7FC0DB" w:themeColor="accent1" w:themeTint="99"/>
        <w:insideV w:val="single" w:sz="4" w:space="0" w:color="7FC0DB" w:themeColor="accent1" w:themeTint="99"/>
      </w:tblBorders>
    </w:tblPr>
    <w:tblStylePr w:type="firstRow">
      <w:rPr>
        <w:b/>
        <w:bCs/>
        <w:color w:val="FFFFFF" w:themeColor="background1"/>
      </w:rPr>
      <w:tblPr/>
      <w:tcPr>
        <w:tcBorders>
          <w:top w:val="single" w:sz="4" w:space="0" w:color="3494BA" w:themeColor="accent1"/>
          <w:left w:val="single" w:sz="4" w:space="0" w:color="3494BA" w:themeColor="accent1"/>
          <w:bottom w:val="single" w:sz="4" w:space="0" w:color="3494BA" w:themeColor="accent1"/>
          <w:right w:val="single" w:sz="4" w:space="0" w:color="3494BA" w:themeColor="accent1"/>
          <w:insideH w:val="nil"/>
          <w:insideV w:val="nil"/>
        </w:tcBorders>
        <w:shd w:val="clear" w:color="auto" w:fill="3494BA" w:themeFill="accent1"/>
      </w:tcPr>
    </w:tblStylePr>
    <w:tblStylePr w:type="lastRow">
      <w:rPr>
        <w:b/>
        <w:bCs/>
      </w:rPr>
      <w:tblPr/>
      <w:tcPr>
        <w:tcBorders>
          <w:top w:val="double" w:sz="4" w:space="0" w:color="3494BA" w:themeColor="accent1"/>
        </w:tcBorders>
      </w:tcPr>
    </w:tblStylePr>
    <w:tblStylePr w:type="firstCol">
      <w:rPr>
        <w:b/>
        <w:bCs/>
      </w:rPr>
    </w:tblStylePr>
    <w:tblStylePr w:type="lastCol">
      <w:rPr>
        <w:b/>
        <w:bCs/>
      </w:rPr>
    </w:tblStylePr>
    <w:tblStylePr w:type="band1Vert">
      <w:tblPr/>
      <w:tcPr>
        <w:shd w:val="clear" w:color="auto" w:fill="D4EAF3" w:themeFill="accent1" w:themeFillTint="33"/>
      </w:tcPr>
    </w:tblStylePr>
    <w:tblStylePr w:type="band1Horz">
      <w:tblPr/>
      <w:tcPr>
        <w:shd w:val="clear" w:color="auto" w:fill="D4EAF3" w:themeFill="accent1" w:themeFillTint="33"/>
      </w:tcPr>
    </w:tblStylePr>
  </w:style>
  <w:style w:type="paragraph" w:styleId="Revision">
    <w:name w:val="Revision"/>
    <w:hidden/>
    <w:uiPriority w:val="99"/>
    <w:semiHidden/>
    <w:rsid w:val="00AF74E5"/>
    <w:pPr>
      <w:spacing w:after="0" w:line="240" w:lineRule="auto"/>
    </w:pPr>
  </w:style>
  <w:style w:type="numbering" w:customStyle="1" w:styleId="CurrentList1">
    <w:name w:val="Current List1"/>
    <w:uiPriority w:val="99"/>
    <w:rsid w:val="00884527"/>
    <w:pPr>
      <w:numPr>
        <w:numId w:val="13"/>
      </w:numPr>
    </w:pPr>
  </w:style>
  <w:style w:type="character" w:styleId="EndnoteReference">
    <w:name w:val="endnote reference"/>
    <w:basedOn w:val="DefaultParagraphFont"/>
    <w:uiPriority w:val="99"/>
    <w:semiHidden/>
    <w:unhideWhenUsed/>
    <w:rsid w:val="001C1B3F"/>
    <w:rPr>
      <w:vertAlign w:val="superscript"/>
    </w:rPr>
  </w:style>
  <w:style w:type="paragraph" w:customStyle="1" w:styleId="Bodynumberedlevel1">
    <w:name w:val="Body numbered level 1"/>
    <w:basedOn w:val="Normal"/>
    <w:qFormat/>
    <w:rsid w:val="0004139D"/>
    <w:pPr>
      <w:numPr>
        <w:numId w:val="14"/>
      </w:numPr>
      <w:jc w:val="both"/>
    </w:pPr>
    <w:rPr>
      <w:rFonts w:ascii="Arial" w:eastAsia="Times New Roman" w:hAnsi="Arial" w:cs="Arial"/>
      <w:szCs w:val="24"/>
      <w:lang w:eastAsia="en-GB"/>
    </w:rPr>
  </w:style>
  <w:style w:type="paragraph" w:customStyle="1" w:styleId="Bodynumberedlevel2">
    <w:name w:val="Body numbered level 2"/>
    <w:basedOn w:val="Normal"/>
    <w:qFormat/>
    <w:rsid w:val="0004139D"/>
    <w:pPr>
      <w:numPr>
        <w:ilvl w:val="1"/>
        <w:numId w:val="14"/>
      </w:numPr>
      <w:jc w:val="both"/>
    </w:pPr>
    <w:rPr>
      <w:rFonts w:ascii="Arial" w:eastAsia="Times New Roman" w:hAnsi="Arial" w:cs="Arial"/>
      <w:szCs w:val="24"/>
      <w:lang w:eastAsia="en-GB"/>
    </w:rPr>
  </w:style>
  <w:style w:type="paragraph" w:customStyle="1" w:styleId="Bodynumberedlevel3">
    <w:name w:val="Body numbered level 3"/>
    <w:basedOn w:val="Normal"/>
    <w:qFormat/>
    <w:rsid w:val="0004139D"/>
    <w:pPr>
      <w:numPr>
        <w:ilvl w:val="2"/>
        <w:numId w:val="14"/>
      </w:numPr>
      <w:tabs>
        <w:tab w:val="num" w:pos="360"/>
      </w:tabs>
      <w:ind w:left="0" w:firstLine="0"/>
      <w:jc w:val="both"/>
    </w:pPr>
    <w:rPr>
      <w:rFonts w:ascii="Arial" w:eastAsia="Times New Roman" w:hAnsi="Arial" w:cs="Arial"/>
      <w:szCs w:val="24"/>
      <w:lang w:eastAsia="en-GB"/>
    </w:rPr>
  </w:style>
  <w:style w:type="paragraph" w:customStyle="1" w:styleId="Bodynumberedlevel4">
    <w:name w:val="Body numbered level 4"/>
    <w:basedOn w:val="Normal"/>
    <w:qFormat/>
    <w:rsid w:val="0004139D"/>
    <w:pPr>
      <w:numPr>
        <w:ilvl w:val="3"/>
        <w:numId w:val="14"/>
      </w:numPr>
      <w:tabs>
        <w:tab w:val="num" w:pos="360"/>
      </w:tabs>
      <w:ind w:left="0" w:firstLine="0"/>
      <w:jc w:val="both"/>
    </w:pPr>
    <w:rPr>
      <w:rFonts w:ascii="Arial" w:eastAsia="Times New Roman" w:hAnsi="Arial" w:cs="Arial"/>
      <w:szCs w:val="24"/>
      <w:lang w:eastAsia="en-GB"/>
    </w:rPr>
  </w:style>
  <w:style w:type="paragraph" w:customStyle="1" w:styleId="Bodynumberedlevel5">
    <w:name w:val="Body numbered level 5"/>
    <w:basedOn w:val="Normal"/>
    <w:qFormat/>
    <w:rsid w:val="0004139D"/>
    <w:pPr>
      <w:numPr>
        <w:ilvl w:val="4"/>
        <w:numId w:val="14"/>
      </w:numPr>
      <w:tabs>
        <w:tab w:val="clear" w:pos="2268"/>
        <w:tab w:val="num" w:pos="360"/>
      </w:tabs>
      <w:ind w:left="0" w:firstLine="0"/>
      <w:jc w:val="both"/>
    </w:pPr>
    <w:rPr>
      <w:rFonts w:ascii="Arial" w:eastAsia="Times New Roman" w:hAnsi="Arial" w:cs="Arial"/>
      <w:szCs w:val="24"/>
      <w:lang w:eastAsia="en-GB"/>
    </w:rPr>
  </w:style>
  <w:style w:type="paragraph" w:customStyle="1" w:styleId="BodynumberedRoman">
    <w:name w:val="Body numbered Roman"/>
    <w:basedOn w:val="Normal"/>
    <w:qFormat/>
    <w:rsid w:val="00664318"/>
    <w:pPr>
      <w:numPr>
        <w:numId w:val="35"/>
      </w:numPr>
      <w:jc w:val="both"/>
    </w:pPr>
  </w:style>
  <w:style w:type="paragraph" w:customStyle="1" w:styleId="NoNum">
    <w:name w:val="NoNum"/>
    <w:basedOn w:val="Normal"/>
    <w:rsid w:val="003B3A68"/>
    <w:pPr>
      <w:tabs>
        <w:tab w:val="left" w:pos="851"/>
        <w:tab w:val="left" w:pos="1701"/>
        <w:tab w:val="left" w:pos="2552"/>
        <w:tab w:val="left" w:pos="3402"/>
      </w:tabs>
      <w:spacing w:after="0" w:line="360" w:lineRule="auto"/>
      <w:jc w:val="both"/>
    </w:pPr>
    <w:rPr>
      <w:rFonts w:ascii="Calibri" w:eastAsia="Times New Roman" w:hAnsi="Calibri" w:cs="Arial"/>
      <w:sz w:val="22"/>
      <w:szCs w:val="20"/>
      <w:lang w:eastAsia="en-NZ"/>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3034930">
      <w:bodyDiv w:val="1"/>
      <w:marLeft w:val="0"/>
      <w:marRight w:val="0"/>
      <w:marTop w:val="0"/>
      <w:marBottom w:val="0"/>
      <w:divBdr>
        <w:top w:val="none" w:sz="0" w:space="0" w:color="auto"/>
        <w:left w:val="none" w:sz="0" w:space="0" w:color="auto"/>
        <w:bottom w:val="none" w:sz="0" w:space="0" w:color="auto"/>
        <w:right w:val="none" w:sz="0" w:space="0" w:color="auto"/>
      </w:divBdr>
    </w:div>
    <w:div w:id="11856358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&#65279;<?xml version="1.0" encoding="utf-8"?><Relationships xmlns="http://schemas.openxmlformats.org/package/2006/relationships"><Relationship Type="http://schemas.openxmlformats.org/officeDocument/2006/relationships/settings" Target="settings.xml" Id="rId8" /><Relationship Type="http://schemas.microsoft.com/office/2011/relationships/commentsExtended" Target="commentsExtended.xml" Id="rId13" /><Relationship Type="http://schemas.openxmlformats.org/officeDocument/2006/relationships/fontTable" Target="fontTable.xml" Id="rId18" /><Relationship Type="http://schemas.openxmlformats.org/officeDocument/2006/relationships/customXml" Target="../customXml/item3.xml" Id="rId3" /><Relationship Type="http://schemas.openxmlformats.org/officeDocument/2006/relationships/theme" Target="theme/theme1.xml" Id="rId21" /><Relationship Type="http://schemas.openxmlformats.org/officeDocument/2006/relationships/styles" Target="styles.xml" Id="rId7" /><Relationship Type="http://schemas.openxmlformats.org/officeDocument/2006/relationships/comments" Target="comments.xml" Id="rId12" /><Relationship Type="http://schemas.openxmlformats.org/officeDocument/2006/relationships/footer" Target="footer2.xml" Id="rId17" /><Relationship Type="http://schemas.openxmlformats.org/officeDocument/2006/relationships/customXml" Target="../customXml/item2.xml" Id="rId2" /><Relationship Type="http://schemas.openxmlformats.org/officeDocument/2006/relationships/footer" Target="footer1.xml" Id="rId16" /><Relationship Type="http://schemas.openxmlformats.org/officeDocument/2006/relationships/glossaryDocument" Target="glossary/document.xml" Id="rId20" /><Relationship Type="http://schemas.openxmlformats.org/officeDocument/2006/relationships/customXml" Target="../customXml/item1.xml" Id="rId1" /><Relationship Type="http://schemas.openxmlformats.org/officeDocument/2006/relationships/numbering" Target="numbering.xml" Id="rId6" /><Relationship Type="http://schemas.openxmlformats.org/officeDocument/2006/relationships/endnotes" Target="endnotes.xml" Id="rId11" /><Relationship Type="http://schemas.openxmlformats.org/officeDocument/2006/relationships/customXml" Target="../customXml/item5.xml" Id="rId5" /><Relationship Type="http://schemas.microsoft.com/office/2018/08/relationships/commentsExtensible" Target="commentsExtensible.xml" Id="rId15" /><Relationship Type="http://schemas.openxmlformats.org/officeDocument/2006/relationships/footnotes" Target="footnotes.xml" Id="rId10" /><Relationship Type="http://schemas.microsoft.com/office/2011/relationships/people" Target="people.xml" Id="rId19" /><Relationship Type="http://schemas.openxmlformats.org/officeDocument/2006/relationships/customXml" Target="../customXml/item4.xml" Id="rId4" /><Relationship Type="http://schemas.openxmlformats.org/officeDocument/2006/relationships/webSettings" Target="webSettings.xml" Id="rId9" /><Relationship Type="http://schemas.microsoft.com/office/2016/09/relationships/commentsIds" Target="commentsIds.xml" Id="rId14" /><Relationship Type="http://schemas.openxmlformats.org/officeDocument/2006/relationships/customXml" Target="/customXML/item6.xml" Id="imanage.xml" /></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1C799423FDC4C949C4639778ECB2E5B"/>
        <w:category>
          <w:name w:val="General"/>
          <w:gallery w:val="placeholder"/>
        </w:category>
        <w:types>
          <w:type w:val="bbPlcHdr"/>
        </w:types>
        <w:behaviors>
          <w:behavior w:val="content"/>
        </w:behaviors>
        <w:guid w:val="{4962FBE9-EAA8-4279-B76C-B5CA9B21944A}"/>
      </w:docPartPr>
      <w:docPartBody>
        <w:p w:rsidR="000F3698" w:rsidRDefault="000F3698" w:rsidP="000F3698">
          <w:pPr>
            <w:pStyle w:val="71C799423FDC4C949C4639778ECB2E5B"/>
          </w:pPr>
          <w:r w:rsidRPr="00A17785">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heSansOfficeLF">
    <w:altName w:val="Trebuchet MS"/>
    <w:charset w:val="00"/>
    <w:family w:val="swiss"/>
    <w:pitch w:val="variable"/>
    <w:sig w:usb0="A000006F" w:usb1="1000204A" w:usb2="00000000" w:usb3="00000000" w:csb0="00000093"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5002EFF" w:usb1="C200ACFF" w:usb2="00000009" w:usb3="00000000" w:csb0="000001FF"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Arial Unicode MS">
    <w:panose1 w:val="020B0604020202020204"/>
    <w:charset w:val="80"/>
    <w:family w:val="swiss"/>
    <w:pitch w:val="variable"/>
    <w:sig w:usb0="F7FFAFFF" w:usb1="E9DFFFFF" w:usb2="0000003F" w:usb3="00000000" w:csb0="003F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F2848CB"/>
    <w:multiLevelType w:val="multilevel"/>
    <w:tmpl w:val="B05C4E7A"/>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 w15:restartNumberingAfterBreak="0">
    <w:nsid w:val="4E1B2777"/>
    <w:multiLevelType w:val="multilevel"/>
    <w:tmpl w:val="65087AC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7DC7139D"/>
    <w:multiLevelType w:val="multilevel"/>
    <w:tmpl w:val="410A883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294262349">
    <w:abstractNumId w:val="2"/>
  </w:num>
  <w:num w:numId="2" w16cid:durableId="548415311">
    <w:abstractNumId w:val="0"/>
  </w:num>
  <w:num w:numId="3" w16cid:durableId="1704985680">
    <w:abstractNumId w:val="1"/>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764A0"/>
    <w:rsid w:val="0002392B"/>
    <w:rsid w:val="000326EE"/>
    <w:rsid w:val="00047339"/>
    <w:rsid w:val="00061599"/>
    <w:rsid w:val="00080429"/>
    <w:rsid w:val="00080956"/>
    <w:rsid w:val="000F3698"/>
    <w:rsid w:val="000F57DB"/>
    <w:rsid w:val="0010614D"/>
    <w:rsid w:val="001210D9"/>
    <w:rsid w:val="00125A17"/>
    <w:rsid w:val="00136BF8"/>
    <w:rsid w:val="00147C67"/>
    <w:rsid w:val="00164C79"/>
    <w:rsid w:val="00181A19"/>
    <w:rsid w:val="001A3030"/>
    <w:rsid w:val="002331A0"/>
    <w:rsid w:val="00237914"/>
    <w:rsid w:val="00243394"/>
    <w:rsid w:val="0024355F"/>
    <w:rsid w:val="00264FAB"/>
    <w:rsid w:val="0028032C"/>
    <w:rsid w:val="002867FF"/>
    <w:rsid w:val="002919E2"/>
    <w:rsid w:val="00295C9A"/>
    <w:rsid w:val="003017A4"/>
    <w:rsid w:val="00336E46"/>
    <w:rsid w:val="00342005"/>
    <w:rsid w:val="00350EB1"/>
    <w:rsid w:val="00392B72"/>
    <w:rsid w:val="00395A8C"/>
    <w:rsid w:val="003C36B1"/>
    <w:rsid w:val="003C4570"/>
    <w:rsid w:val="003E0B7C"/>
    <w:rsid w:val="003F79A6"/>
    <w:rsid w:val="0040298D"/>
    <w:rsid w:val="00431D49"/>
    <w:rsid w:val="004363F2"/>
    <w:rsid w:val="00437493"/>
    <w:rsid w:val="00443B9E"/>
    <w:rsid w:val="0044731A"/>
    <w:rsid w:val="00453879"/>
    <w:rsid w:val="0046145F"/>
    <w:rsid w:val="00510A7D"/>
    <w:rsid w:val="0055539A"/>
    <w:rsid w:val="0055588D"/>
    <w:rsid w:val="00596DA2"/>
    <w:rsid w:val="005A2ADB"/>
    <w:rsid w:val="005C488B"/>
    <w:rsid w:val="005E576E"/>
    <w:rsid w:val="006B73D6"/>
    <w:rsid w:val="007224C0"/>
    <w:rsid w:val="00736C18"/>
    <w:rsid w:val="007434AF"/>
    <w:rsid w:val="0076247A"/>
    <w:rsid w:val="007B7948"/>
    <w:rsid w:val="007C02DD"/>
    <w:rsid w:val="00842765"/>
    <w:rsid w:val="00850333"/>
    <w:rsid w:val="00862312"/>
    <w:rsid w:val="0088115E"/>
    <w:rsid w:val="008B4470"/>
    <w:rsid w:val="008C68E7"/>
    <w:rsid w:val="008E0264"/>
    <w:rsid w:val="008E2E76"/>
    <w:rsid w:val="008E5FF1"/>
    <w:rsid w:val="008F7E34"/>
    <w:rsid w:val="00914760"/>
    <w:rsid w:val="00925F73"/>
    <w:rsid w:val="00941568"/>
    <w:rsid w:val="0095688B"/>
    <w:rsid w:val="009E741C"/>
    <w:rsid w:val="00A731E6"/>
    <w:rsid w:val="00AC32A1"/>
    <w:rsid w:val="00AC4B73"/>
    <w:rsid w:val="00AE3ACE"/>
    <w:rsid w:val="00B1254A"/>
    <w:rsid w:val="00B32B27"/>
    <w:rsid w:val="00B437D8"/>
    <w:rsid w:val="00B72CEA"/>
    <w:rsid w:val="00B76871"/>
    <w:rsid w:val="00B81E29"/>
    <w:rsid w:val="00BA17D1"/>
    <w:rsid w:val="00BD33CD"/>
    <w:rsid w:val="00BF1F32"/>
    <w:rsid w:val="00C165C2"/>
    <w:rsid w:val="00C33DE0"/>
    <w:rsid w:val="00C4250C"/>
    <w:rsid w:val="00C56BC5"/>
    <w:rsid w:val="00C823B7"/>
    <w:rsid w:val="00CB7338"/>
    <w:rsid w:val="00CC1EBE"/>
    <w:rsid w:val="00D00539"/>
    <w:rsid w:val="00D764A0"/>
    <w:rsid w:val="00DF131B"/>
    <w:rsid w:val="00DF540B"/>
    <w:rsid w:val="00E22353"/>
    <w:rsid w:val="00E2716B"/>
    <w:rsid w:val="00E36D66"/>
    <w:rsid w:val="00E512F8"/>
    <w:rsid w:val="00E95C2E"/>
    <w:rsid w:val="00EB5D8D"/>
    <w:rsid w:val="00F02321"/>
    <w:rsid w:val="00F063FA"/>
    <w:rsid w:val="00F56408"/>
    <w:rsid w:val="00F64D03"/>
    <w:rsid w:val="00F85FE4"/>
    <w:rsid w:val="00F8607D"/>
    <w:rsid w:val="00F86D81"/>
    <w:rsid w:val="00FB28B7"/>
    <w:rsid w:val="00FB5B2A"/>
    <w:rsid w:val="00FE0D7E"/>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NZ" w:eastAsia="en-NZ"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F3698"/>
    <w:rPr>
      <w:color w:val="808080"/>
    </w:rPr>
  </w:style>
  <w:style w:type="paragraph" w:customStyle="1" w:styleId="71C799423FDC4C949C4639778ECB2E5B">
    <w:name w:val="71C799423FDC4C949C4639778ECB2E5B"/>
    <w:rsid w:val="000F3698"/>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1">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3494BA"/>
      </a:hlink>
      <a:folHlink>
        <a:srgbClr val="E7AA5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6.xml.rels>&#65279;<?xml version="1.0" encoding="utf-8"?><Relationships xmlns="http://schemas.openxmlformats.org/package/2006/relationships"><Relationship Type="http://schemas.openxmlformats.org/officeDocument/2006/relationships/customXmlProps" Target="/customXML/itemProps6.xml" Id="iManageProps" /></Relationships>
</file>

<file path=customXML/item6.xml><?xml version="1.0" encoding="utf-8"?>
<properties xmlns="http://www.imanage.com/work/xmlschema">
  <documentid>IWDOCS!44683769.1</documentid>
  <senderid>SRIC01</senderid>
  <senderemail>SHANAE.RICHARDSON@SIMPSONGRIERSON.COM</senderemail>
  <lastmodified>2026-08-30T15:47:00.0000000+12:00</lastmodified>
  <database>IWDOCS</database>
</properties>
</file>

<file path=customXML/itemProps6.xml><?xml version="1.0" encoding="utf-8"?>
<ds:datastoreItem xmlns:ds="http://schemas.openxmlformats.org/officeDocument/2006/customXml" ds:itemID="{118C55F9-19EF-4F3E-974B-5ED037EE3F9D}">
  <ds:schemaRefs>
    <ds:schemaRef ds:uri="http://schemas.openxmlformats.org/officeDocument/2006/bibliography"/>
  </ds:schemaRefs>
</ds:datastoreItem>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2026-07-01T00:00:00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b:Sources>
</file>

<file path=customXml/item3.xml><?xml version="1.0" encoding="utf-8"?>
<p:properties xmlns:p="http://schemas.microsoft.com/office/2006/metadata/properties" xmlns:xsi="http://www.w3.org/2001/XMLSchema-instance" xmlns:pc="http://schemas.microsoft.com/office/infopath/2007/PartnerControls">
  <documentManagement>
    <TaxCatchAll xmlns="a29f1545-34b3-4328-b155-e2b877858f8b" xsi:nil="true"/>
    <lcf76f155ced4ddcb4097134ff3c332f xmlns="94592282-19d1-4b13-a6d6-32f3a938ae7c">
      <Terms xmlns="http://schemas.microsoft.com/office/infopath/2007/PartnerControls"/>
    </lcf76f155ced4ddcb4097134ff3c332f>
    <Number xmlns="94592282-19d1-4b13-a6d6-32f3a938ae7c" xsi:nil="true"/>
    <Date xmlns="94592282-19d1-4b13-a6d6-32f3a938ae7c"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3025E6AF34C12145A6A1F0388FCBD54C" ma:contentTypeVersion="15" ma:contentTypeDescription="Create a new document." ma:contentTypeScope="" ma:versionID="ba0aa58f1682afe4662b4dddbd78f9fb">
  <xsd:schema xmlns:xsd="http://www.w3.org/2001/XMLSchema" xmlns:xs="http://www.w3.org/2001/XMLSchema" xmlns:p="http://schemas.microsoft.com/office/2006/metadata/properties" xmlns:ns2="94592282-19d1-4b13-a6d6-32f3a938ae7c" xmlns:ns3="a29f1545-34b3-4328-b155-e2b877858f8b" targetNamespace="http://schemas.microsoft.com/office/2006/metadata/properties" ma:root="true" ma:fieldsID="d5ef8b7aa99daaba07cc5503616498ec" ns2:_="" ns3:_="">
    <xsd:import namespace="94592282-19d1-4b13-a6d6-32f3a938ae7c"/>
    <xsd:import namespace="a29f1545-34b3-4328-b155-e2b877858f8b"/>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Number" minOccurs="0"/>
                <xsd:element ref="ns2: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4592282-19d1-4b13-a6d6-32f3a938ae7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d9239441-07b5-4d94-bfb0-12e00d9df285"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Number" ma:index="21" nillable="true" ma:displayName="Number" ma:format="Dropdown" ma:internalName="Number" ma:percentage="FALSE">
      <xsd:simpleType>
        <xsd:restriction base="dms:Number"/>
      </xsd:simpleType>
    </xsd:element>
    <xsd:element name="Date" ma:index="22" nillable="true" ma:displayName="Date" ma:format="DateOnly" ma:internalName="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29f1545-34b3-4328-b155-e2b877858f8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f699656d-03f8-49b4-923f-171887eb36b8}" ma:internalName="TaxCatchAll" ma:showField="CatchAllData" ma:web="a29f1545-34b3-4328-b155-e2b877858f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BB2CCA7-B2C7-4BED-9AB1-176B23F0A248}">
  <ds:schemaRefs>
    <ds:schemaRef ds:uri="http://schemas.openxmlformats.org/officeDocument/2006/bibliography"/>
  </ds:schemaRefs>
</ds:datastoreItem>
</file>

<file path=customXml/itemProps3.xml><?xml version="1.0" encoding="utf-8"?>
<ds:datastoreItem xmlns:ds="http://schemas.openxmlformats.org/officeDocument/2006/customXml" ds:itemID="{5F2B282E-6D23-462A-B312-C58FB3566451}">
  <ds:schemaRefs>
    <ds:schemaRef ds:uri="http://schemas.microsoft.com/office/2006/metadata/properties"/>
    <ds:schemaRef ds:uri="http://schemas.microsoft.com/office/infopath/2007/PartnerControls"/>
    <ds:schemaRef ds:uri="a29f1545-34b3-4328-b155-e2b877858f8b"/>
    <ds:schemaRef ds:uri="94592282-19d1-4b13-a6d6-32f3a938ae7c"/>
  </ds:schemaRefs>
</ds:datastoreItem>
</file>

<file path=customXml/itemProps4.xml><?xml version="1.0" encoding="utf-8"?>
<ds:datastoreItem xmlns:ds="http://schemas.openxmlformats.org/officeDocument/2006/customXml" ds:itemID="{B3A46929-57E3-4039-9027-D65D09E5BA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4592282-19d1-4b13-a6d6-32f3a938ae7c"/>
    <ds:schemaRef ds:uri="a29f1545-34b3-4328-b155-e2b877858f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1B079F4-A71A-4A7B-AD58-070C04D179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40</TotalTime>
  <Pages>9</Pages>
  <Words>4063</Words>
  <Characters>23164</Characters>
  <Application>Microsoft Office Word</Application>
  <DocSecurity>0</DocSecurity>
  <Lines>193</Lines>
  <Paragraphs>54</Paragraphs>
  <ScaleCrop>false</ScaleCrop>
  <HeadingPairs>
    <vt:vector size="2" baseType="variant">
      <vt:variant>
        <vt:lpstr>Title</vt:lpstr>
      </vt:variant>
      <vt:variant>
        <vt:i4>1</vt:i4>
      </vt:variant>
    </vt:vector>
  </HeadingPairs>
  <TitlesOfParts>
    <vt:vector size="1" baseType="lpstr">
      <vt:lpstr>21.22.25 Mata-au Clutha River: Schedule of Landscape Values</vt:lpstr>
    </vt:vector>
  </TitlesOfParts>
  <Company>Bridget Gilbert Landscape Architecture Limited</Company>
  <LinksUpToDate>false</LinksUpToDate>
  <CharactersWithSpaces>27173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21.22.25 Mata-au Clutha River: Schedule of Landscape Values</dc:title>
  <dc:subject/>
  <dc:creator>Bridget Gilbert</dc:creator>
  <cp:lastModifiedBy>Bridget Gilbert</cp:lastModifiedBy>
  <cp:revision>26</cp:revision>
  <dcterms:created xsi:type="dcterms:W3CDTF">2026-08-30T03:02:00Z</dcterms:created>
  <dcterms:modified xsi:type="dcterms:W3CDTF">2026-08-30T03:47:00Z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0x0101003025E6AF34C12145A6A1F0388FCBD54C</vt:lpwstr>
  </property>
  <property fmtid="{D5CDD505-2E9C-101B-9397-08002B2CF9AE}" pid="3" name="MediaServiceImageTags">
    <vt:lpwstr/>
  </property>
  <property fmtid="{D5CDD505-2E9C-101B-9397-08002B2CF9AE}" pid="4" name="ndDocumentId">
    <vt:lpwstr>3474-1039-1630</vt:lpwstr>
  </property>
</Properties>
</file>